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83" r:id="rId1"/>
  </p:sldMasterIdLst>
  <p:sldIdLst>
    <p:sldId id="256" r:id="rId2"/>
    <p:sldId id="257" r:id="rId3"/>
    <p:sldId id="276" r:id="rId4"/>
    <p:sldId id="275" r:id="rId5"/>
    <p:sldId id="258" r:id="rId6"/>
    <p:sldId id="287" r:id="rId7"/>
    <p:sldId id="263" r:id="rId8"/>
    <p:sldId id="277" r:id="rId9"/>
    <p:sldId id="278" r:id="rId10"/>
    <p:sldId id="279" r:id="rId11"/>
    <p:sldId id="280" r:id="rId12"/>
    <p:sldId id="288" r:id="rId13"/>
    <p:sldId id="289" r:id="rId14"/>
    <p:sldId id="290" r:id="rId15"/>
    <p:sldId id="294" r:id="rId16"/>
    <p:sldId id="295" r:id="rId17"/>
    <p:sldId id="296" r:id="rId18"/>
    <p:sldId id="297" r:id="rId19"/>
    <p:sldId id="267" r:id="rId20"/>
    <p:sldId id="269"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37"/>
    <p:restoredTop sz="94626"/>
  </p:normalViewPr>
  <p:slideViewPr>
    <p:cSldViewPr snapToGrid="0">
      <p:cViewPr varScale="1">
        <p:scale>
          <a:sx n="96" d="100"/>
          <a:sy n="96" d="100"/>
        </p:scale>
        <p:origin x="200" y="70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E3425CA-4B9D-4420-BB9E-C250DB30E421}" type="datetime1">
              <a:rPr lang="en-US" smtClean="0"/>
              <a:t>11/18/24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586042B-6341-4E38-A80C-926D3BB8AAC9}" type="slidenum">
              <a:rPr lang="en-US" smtClean="0"/>
              <a:t>‹#›</a:t>
            </a:fld>
            <a:endParaRPr lang="en-US"/>
          </a:p>
        </p:txBody>
      </p:sp>
    </p:spTree>
    <p:extLst>
      <p:ext uri="{BB962C8B-B14F-4D97-AF65-F5344CB8AC3E}">
        <p14:creationId xmlns:p14="http://schemas.microsoft.com/office/powerpoint/2010/main" val="31730768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EF7C3A7-D6F6-4D38-A7C3-B72967BB81A6}" type="datetime1">
              <a:rPr lang="en-US" smtClean="0"/>
              <a:t>11/18/24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586042B-6341-4E38-A80C-926D3BB8AAC9}" type="slidenum">
              <a:rPr lang="en-US" smtClean="0"/>
              <a:t>‹#›</a:t>
            </a:fld>
            <a:endParaRPr lang="en-US"/>
          </a:p>
        </p:txBody>
      </p:sp>
    </p:spTree>
    <p:extLst>
      <p:ext uri="{BB962C8B-B14F-4D97-AF65-F5344CB8AC3E}">
        <p14:creationId xmlns:p14="http://schemas.microsoft.com/office/powerpoint/2010/main" val="1690091791"/>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EF7C3A7-D6F6-4D38-A7C3-B72967BB81A6}" type="datetime1">
              <a:rPr lang="en-US" smtClean="0"/>
              <a:t>11/18/24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586042B-6341-4E38-A80C-926D3BB8AAC9}"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868561083"/>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EF7C3A7-D6F6-4D38-A7C3-B72967BB81A6}" type="datetime1">
              <a:rPr lang="en-US" smtClean="0"/>
              <a:t>11/18/24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586042B-6341-4E38-A80C-926D3BB8AAC9}" type="slidenum">
              <a:rPr lang="en-US" smtClean="0"/>
              <a:t>‹#›</a:t>
            </a:fld>
            <a:endParaRPr lang="en-US"/>
          </a:p>
        </p:txBody>
      </p:sp>
    </p:spTree>
    <p:extLst>
      <p:ext uri="{BB962C8B-B14F-4D97-AF65-F5344CB8AC3E}">
        <p14:creationId xmlns:p14="http://schemas.microsoft.com/office/powerpoint/2010/main" val="2420676789"/>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EF7C3A7-D6F6-4D38-A7C3-B72967BB81A6}" type="datetime1">
              <a:rPr lang="en-US" smtClean="0"/>
              <a:t>11/18/24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586042B-6341-4E38-A80C-926D3BB8AAC9}"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747054645"/>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EF7C3A7-D6F6-4D38-A7C3-B72967BB81A6}" type="datetime1">
              <a:rPr lang="en-US" smtClean="0"/>
              <a:t>11/18/24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586042B-6341-4E38-A80C-926D3BB8AAC9}" type="slidenum">
              <a:rPr lang="en-US" smtClean="0"/>
              <a:t>‹#›</a:t>
            </a:fld>
            <a:endParaRPr lang="en-US"/>
          </a:p>
        </p:txBody>
      </p:sp>
    </p:spTree>
    <p:extLst>
      <p:ext uri="{BB962C8B-B14F-4D97-AF65-F5344CB8AC3E}">
        <p14:creationId xmlns:p14="http://schemas.microsoft.com/office/powerpoint/2010/main" val="3970703979"/>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EF7C3A7-D6F6-4D38-A7C3-B72967BB81A6}" type="datetime1">
              <a:rPr lang="en-US" smtClean="0"/>
              <a:t>11/18/24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586042B-6341-4E38-A80C-926D3BB8AAC9}" type="slidenum">
              <a:rPr lang="en-US" smtClean="0"/>
              <a:t>‹#›</a:t>
            </a:fld>
            <a:endParaRPr lang="en-US"/>
          </a:p>
        </p:txBody>
      </p:sp>
    </p:spTree>
    <p:extLst>
      <p:ext uri="{BB962C8B-B14F-4D97-AF65-F5344CB8AC3E}">
        <p14:creationId xmlns:p14="http://schemas.microsoft.com/office/powerpoint/2010/main" val="7229943"/>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EF7C3A7-D6F6-4D38-A7C3-B72967BB81A6}" type="datetime1">
              <a:rPr lang="en-US" smtClean="0"/>
              <a:t>11/18/24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586042B-6341-4E38-A80C-926D3BB8AAC9}" type="slidenum">
              <a:rPr lang="en-US" smtClean="0"/>
              <a:t>‹#›</a:t>
            </a:fld>
            <a:endParaRPr lang="en-US"/>
          </a:p>
        </p:txBody>
      </p:sp>
    </p:spTree>
    <p:extLst>
      <p:ext uri="{BB962C8B-B14F-4D97-AF65-F5344CB8AC3E}">
        <p14:creationId xmlns:p14="http://schemas.microsoft.com/office/powerpoint/2010/main" val="2496456931"/>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EF7C3A7-D6F6-4D38-A7C3-B72967BB81A6}" type="datetime1">
              <a:rPr lang="en-US" smtClean="0"/>
              <a:t>11/18/24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586042B-6341-4E38-A80C-926D3BB8AAC9}" type="slidenum">
              <a:rPr lang="en-US" smtClean="0"/>
              <a:t>‹#›</a:t>
            </a:fld>
            <a:endParaRPr lang="en-US"/>
          </a:p>
        </p:txBody>
      </p:sp>
    </p:spTree>
    <p:extLst>
      <p:ext uri="{BB962C8B-B14F-4D97-AF65-F5344CB8AC3E}">
        <p14:creationId xmlns:p14="http://schemas.microsoft.com/office/powerpoint/2010/main" val="1398663886"/>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3C83AFB-9E54-459E-8C6D-0913AC3BA5D7}" type="datetime1">
              <a:rPr lang="en-US" smtClean="0"/>
              <a:t>11/18/24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586042B-6341-4E38-A80C-926D3BB8AAC9}" type="slidenum">
              <a:rPr lang="en-US" smtClean="0"/>
              <a:t>‹#›</a:t>
            </a:fld>
            <a:endParaRPr lang="en-US"/>
          </a:p>
        </p:txBody>
      </p:sp>
    </p:spTree>
    <p:extLst>
      <p:ext uri="{BB962C8B-B14F-4D97-AF65-F5344CB8AC3E}">
        <p14:creationId xmlns:p14="http://schemas.microsoft.com/office/powerpoint/2010/main" val="26622048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EF7C3A7-D6F6-4D38-A7C3-B72967BB81A6}" type="datetime1">
              <a:rPr lang="en-US" smtClean="0"/>
              <a:t>11/18/24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586042B-6341-4E38-A80C-926D3BB8AAC9}" type="slidenum">
              <a:rPr lang="en-US" smtClean="0"/>
              <a:t>‹#›</a:t>
            </a:fld>
            <a:endParaRPr lang="en-US"/>
          </a:p>
        </p:txBody>
      </p:sp>
    </p:spTree>
    <p:extLst>
      <p:ext uri="{BB962C8B-B14F-4D97-AF65-F5344CB8AC3E}">
        <p14:creationId xmlns:p14="http://schemas.microsoft.com/office/powerpoint/2010/main" val="1827974999"/>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EF7C3A7-D6F6-4D38-A7C3-B72967BB81A6}" type="datetime1">
              <a:rPr lang="en-US" smtClean="0"/>
              <a:t>11/18/24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586042B-6341-4E38-A80C-926D3BB8AAC9}" type="slidenum">
              <a:rPr lang="en-US" smtClean="0"/>
              <a:t>‹#›</a:t>
            </a:fld>
            <a:endParaRPr lang="en-US"/>
          </a:p>
        </p:txBody>
      </p:sp>
    </p:spTree>
    <p:extLst>
      <p:ext uri="{BB962C8B-B14F-4D97-AF65-F5344CB8AC3E}">
        <p14:creationId xmlns:p14="http://schemas.microsoft.com/office/powerpoint/2010/main" val="125849617"/>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52F8D56-3D0E-48B8-8218-1F3A06A96C62}" type="datetime1">
              <a:rPr lang="en-US" smtClean="0"/>
              <a:t>11/18/24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586042B-6341-4E38-A80C-926D3BB8AAC9}" type="slidenum">
              <a:rPr lang="en-US" smtClean="0"/>
              <a:t>‹#›</a:t>
            </a:fld>
            <a:endParaRPr lang="en-US"/>
          </a:p>
        </p:txBody>
      </p:sp>
    </p:spTree>
    <p:extLst>
      <p:ext uri="{BB962C8B-B14F-4D97-AF65-F5344CB8AC3E}">
        <p14:creationId xmlns:p14="http://schemas.microsoft.com/office/powerpoint/2010/main" val="17705998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8EC309E-27D4-401F-A74A-DEA16C7B51DC}" type="datetime1">
              <a:rPr lang="en-US" smtClean="0"/>
              <a:t>11/18/24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586042B-6341-4E38-A80C-926D3BB8AAC9}" type="slidenum">
              <a:rPr lang="en-US" smtClean="0"/>
              <a:t>‹#›</a:t>
            </a:fld>
            <a:endParaRPr lang="en-US"/>
          </a:p>
        </p:txBody>
      </p:sp>
    </p:spTree>
    <p:extLst>
      <p:ext uri="{BB962C8B-B14F-4D97-AF65-F5344CB8AC3E}">
        <p14:creationId xmlns:p14="http://schemas.microsoft.com/office/powerpoint/2010/main" val="7792437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EF7C3A7-D6F6-4D38-A7C3-B72967BB81A6}" type="datetime1">
              <a:rPr lang="en-US" smtClean="0"/>
              <a:t>11/18/24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586042B-6341-4E38-A80C-926D3BB8AAC9}" type="slidenum">
              <a:rPr lang="en-US" smtClean="0"/>
              <a:t>‹#›</a:t>
            </a:fld>
            <a:endParaRPr lang="en-US"/>
          </a:p>
        </p:txBody>
      </p:sp>
    </p:spTree>
    <p:extLst>
      <p:ext uri="{BB962C8B-B14F-4D97-AF65-F5344CB8AC3E}">
        <p14:creationId xmlns:p14="http://schemas.microsoft.com/office/powerpoint/2010/main" val="3184815368"/>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a:t>
              </a:t>
            </a:r>
            <a:endParaRPr lang="en-US" dirty="0"/>
          </a:p>
        </p:txBody>
      </p:sp>
      <p:sp>
        <p:nvSpPr>
          <p:cNvPr id="7" name="Slide Number Placeholder 6"/>
          <p:cNvSpPr>
            <a:spLocks noGrp="1"/>
          </p:cNvSpPr>
          <p:nvPr>
            <p:ph type="sldNum" sz="quarter" idx="12"/>
          </p:nvPr>
        </p:nvSpPr>
        <p:spPr/>
        <p:txBody>
          <a:bodyPr/>
          <a:lstStyle/>
          <a:p>
            <a:fld id="{6586042B-6341-4E38-A80C-926D3BB8AAC9}" type="slidenum">
              <a:rPr lang="en-US" smtClean="0"/>
              <a:t>‹#›</a:t>
            </a:fld>
            <a:endParaRPr lang="en-US"/>
          </a:p>
        </p:txBody>
      </p:sp>
      <p:sp>
        <p:nvSpPr>
          <p:cNvPr id="5" name="Date Placeholder 4"/>
          <p:cNvSpPr>
            <a:spLocks noGrp="1"/>
          </p:cNvSpPr>
          <p:nvPr>
            <p:ph type="dt" sz="half" idx="10"/>
          </p:nvPr>
        </p:nvSpPr>
        <p:spPr/>
        <p:txBody>
          <a:bodyPr/>
          <a:lstStyle/>
          <a:p>
            <a:fld id="{F0DB8F2B-E487-4905-B553-FB649F2B6F23}" type="datetime1">
              <a:rPr lang="en-US" smtClean="0"/>
              <a:t>11/18/24</a:t>
            </a:fld>
            <a:endParaRPr lang="en-US"/>
          </a:p>
        </p:txBody>
      </p:sp>
    </p:spTree>
    <p:extLst>
      <p:ext uri="{BB962C8B-B14F-4D97-AF65-F5344CB8AC3E}">
        <p14:creationId xmlns:p14="http://schemas.microsoft.com/office/powerpoint/2010/main" val="34707286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6EF7C3A7-D6F6-4D38-A7C3-B72967BB81A6}" type="datetime1">
              <a:rPr lang="en-US" smtClean="0"/>
              <a:t>11/18/24</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6586042B-6341-4E38-A80C-926D3BB8AAC9}" type="slidenum">
              <a:rPr lang="en-US" smtClean="0"/>
              <a:t>‹#›</a:t>
            </a:fld>
            <a:endParaRPr lang="en-US"/>
          </a:p>
        </p:txBody>
      </p:sp>
    </p:spTree>
    <p:extLst>
      <p:ext uri="{BB962C8B-B14F-4D97-AF65-F5344CB8AC3E}">
        <p14:creationId xmlns:p14="http://schemas.microsoft.com/office/powerpoint/2010/main" val="822616397"/>
      </p:ext>
    </p:extLst>
  </p:cSld>
  <p:clrMap bg1="lt1" tx1="dk1" bg2="lt2" tx2="dk2" accent1="accent1" accent2="accent2" accent3="accent3" accent4="accent4" accent5="accent5" accent6="accent6" hlink="hlink" folHlink="folHlink"/>
  <p:sldLayoutIdLst>
    <p:sldLayoutId id="2147483984" r:id="rId1"/>
    <p:sldLayoutId id="2147483985" r:id="rId2"/>
    <p:sldLayoutId id="2147483986" r:id="rId3"/>
    <p:sldLayoutId id="2147483987" r:id="rId4"/>
    <p:sldLayoutId id="2147483988" r:id="rId5"/>
    <p:sldLayoutId id="2147483989" r:id="rId6"/>
    <p:sldLayoutId id="2147483990" r:id="rId7"/>
    <p:sldLayoutId id="2147483991" r:id="rId8"/>
    <p:sldLayoutId id="2147483992" r:id="rId9"/>
    <p:sldLayoutId id="2147483993" r:id="rId10"/>
    <p:sldLayoutId id="2147483994" r:id="rId11"/>
    <p:sldLayoutId id="2147483995" r:id="rId12"/>
    <p:sldLayoutId id="2147483996" r:id="rId13"/>
    <p:sldLayoutId id="2147483997" r:id="rId14"/>
    <p:sldLayoutId id="2147483998" r:id="rId15"/>
    <p:sldLayoutId id="2147483999" r:id="rId16"/>
  </p:sldLayoutIdLst>
  <p:hf sldNum="0" hdr="0" ftr="0" dt="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image" Target="../media/image19.png"/><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hyperlink" Target="https://www.longpathtech.com/" TargetMode="External"/><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image" Target="../media/image3.jpe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Triangular abstract background">
            <a:extLst>
              <a:ext uri="{FF2B5EF4-FFF2-40B4-BE49-F238E27FC236}">
                <a16:creationId xmlns:a16="http://schemas.microsoft.com/office/drawing/2014/main" id="{1AF044F3-45C7-9FFE-4A4F-ECCA4FB99F53}"/>
              </a:ext>
            </a:extLst>
          </p:cNvPr>
          <p:cNvPicPr>
            <a:picLocks noChangeAspect="1"/>
          </p:cNvPicPr>
          <p:nvPr/>
        </p:nvPicPr>
        <p:blipFill>
          <a:blip r:embed="rId2">
            <a:alphaModFix/>
          </a:blip>
          <a:srcRect t="15709" r="-1" b="-1"/>
          <a:stretch/>
        </p:blipFill>
        <p:spPr>
          <a:xfrm>
            <a:off x="20" y="10"/>
            <a:ext cx="12188932" cy="6857990"/>
          </a:xfrm>
          <a:prstGeom prst="rect">
            <a:avLst/>
          </a:prstGeom>
        </p:spPr>
      </p:pic>
      <p:sp>
        <p:nvSpPr>
          <p:cNvPr id="2" name="Title 1">
            <a:extLst>
              <a:ext uri="{FF2B5EF4-FFF2-40B4-BE49-F238E27FC236}">
                <a16:creationId xmlns:a16="http://schemas.microsoft.com/office/drawing/2014/main" id="{70DEB8F4-BE46-FB07-9BCE-A25782327499}"/>
              </a:ext>
            </a:extLst>
          </p:cNvPr>
          <p:cNvSpPr>
            <a:spLocks noGrp="1"/>
          </p:cNvSpPr>
          <p:nvPr>
            <p:ph type="ctrTitle"/>
          </p:nvPr>
        </p:nvSpPr>
        <p:spPr>
          <a:xfrm>
            <a:off x="841248" y="663959"/>
            <a:ext cx="10264073" cy="1448619"/>
          </a:xfrm>
        </p:spPr>
        <p:txBody>
          <a:bodyPr anchor="ctr">
            <a:noAutofit/>
          </a:bodyPr>
          <a:lstStyle/>
          <a:p>
            <a:pPr algn="l"/>
            <a:r>
              <a:rPr lang="en-US" sz="3400" b="1" dirty="0">
                <a:solidFill>
                  <a:schemeClr val="bg1"/>
                </a:solidFill>
              </a:rPr>
              <a:t>Using Multilinear Regression of Publicly-Provided NAM Forecast Data to Develop Site-Specific Wind and Temperature Models </a:t>
            </a:r>
          </a:p>
        </p:txBody>
      </p:sp>
      <p:sp>
        <p:nvSpPr>
          <p:cNvPr id="3" name="Subtitle 2">
            <a:extLst>
              <a:ext uri="{FF2B5EF4-FFF2-40B4-BE49-F238E27FC236}">
                <a16:creationId xmlns:a16="http://schemas.microsoft.com/office/drawing/2014/main" id="{FEBEFC93-373B-12B3-6E89-899CD71F9FFC}"/>
              </a:ext>
            </a:extLst>
          </p:cNvPr>
          <p:cNvSpPr>
            <a:spLocks noGrp="1"/>
          </p:cNvSpPr>
          <p:nvPr>
            <p:ph type="subTitle" idx="1"/>
          </p:nvPr>
        </p:nvSpPr>
        <p:spPr>
          <a:xfrm>
            <a:off x="841248" y="3892069"/>
            <a:ext cx="5254751" cy="1972900"/>
          </a:xfrm>
        </p:spPr>
        <p:txBody>
          <a:bodyPr anchor="b">
            <a:normAutofit/>
          </a:bodyPr>
          <a:lstStyle/>
          <a:p>
            <a:pPr algn="l"/>
            <a:r>
              <a:rPr lang="en-US" dirty="0">
                <a:solidFill>
                  <a:schemeClr val="bg1"/>
                </a:solidFill>
              </a:rPr>
              <a:t>Project 4 (Final Project)</a:t>
            </a:r>
          </a:p>
          <a:p>
            <a:pPr algn="l"/>
            <a:r>
              <a:rPr lang="en-US" dirty="0">
                <a:solidFill>
                  <a:schemeClr val="bg1"/>
                </a:solidFill>
              </a:rPr>
              <a:t>Steph </a:t>
            </a:r>
            <a:r>
              <a:rPr lang="en-US" dirty="0" err="1">
                <a:solidFill>
                  <a:schemeClr val="bg1"/>
                </a:solidFill>
              </a:rPr>
              <a:t>Abegg</a:t>
            </a:r>
            <a:endParaRPr lang="en-US" dirty="0">
              <a:solidFill>
                <a:schemeClr val="bg1"/>
              </a:solidFill>
            </a:endParaRPr>
          </a:p>
        </p:txBody>
      </p:sp>
    </p:spTree>
    <p:extLst>
      <p:ext uri="{BB962C8B-B14F-4D97-AF65-F5344CB8AC3E}">
        <p14:creationId xmlns:p14="http://schemas.microsoft.com/office/powerpoint/2010/main" val="3109466999"/>
      </p:ext>
    </p:extLst>
  </p:cSld>
  <p:clrMapOvr>
    <a:overrideClrMapping bg1="dk1" tx1="lt1" bg2="dk2" tx2="lt2" accent1="accent1" accent2="accent2" accent3="accent3" accent4="accent4" accent5="accent5" accent6="accent6" hlink="hlink" folHlink="folHlink"/>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4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2000"/>
                                  </p:stCondLst>
                                  <p:iterate type="lt">
                                    <p:tmPct val="10000"/>
                                  </p:iterate>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4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riangular abstract background">
            <a:extLst>
              <a:ext uri="{FF2B5EF4-FFF2-40B4-BE49-F238E27FC236}">
                <a16:creationId xmlns:a16="http://schemas.microsoft.com/office/drawing/2014/main" id="{1AF044F3-45C7-9FFE-4A4F-ECCA4FB99F53}"/>
              </a:ext>
            </a:extLst>
          </p:cNvPr>
          <p:cNvPicPr>
            <a:picLocks noChangeAspect="1"/>
          </p:cNvPicPr>
          <p:nvPr/>
        </p:nvPicPr>
        <p:blipFill>
          <a:blip r:embed="rId2">
            <a:alphaModFix amt="40000"/>
          </a:blip>
          <a:srcRect t="15709" r="-1" b="-1"/>
          <a:stretch/>
        </p:blipFill>
        <p:spPr>
          <a:xfrm>
            <a:off x="20" y="10"/>
            <a:ext cx="12188932" cy="6857990"/>
          </a:xfrm>
          <a:prstGeom prst="rect">
            <a:avLst/>
          </a:prstGeom>
        </p:spPr>
      </p:pic>
      <p:sp>
        <p:nvSpPr>
          <p:cNvPr id="3" name="Subtitle 2">
            <a:extLst>
              <a:ext uri="{FF2B5EF4-FFF2-40B4-BE49-F238E27FC236}">
                <a16:creationId xmlns:a16="http://schemas.microsoft.com/office/drawing/2014/main" id="{FEBEFC93-373B-12B3-6E89-899CD71F9FFC}"/>
              </a:ext>
            </a:extLst>
          </p:cNvPr>
          <p:cNvSpPr>
            <a:spLocks noGrp="1"/>
          </p:cNvSpPr>
          <p:nvPr>
            <p:ph type="subTitle" idx="1"/>
          </p:nvPr>
        </p:nvSpPr>
        <p:spPr>
          <a:xfrm>
            <a:off x="841248" y="663960"/>
            <a:ext cx="9456049" cy="1027113"/>
          </a:xfrm>
        </p:spPr>
        <p:txBody>
          <a:bodyPr anchor="t">
            <a:normAutofit/>
          </a:bodyPr>
          <a:lstStyle/>
          <a:p>
            <a:pPr algn="l"/>
            <a:r>
              <a:rPr lang="en-US" sz="3000" dirty="0"/>
              <a:t>Analysis : Direct Comparison of Anemometer and NAM</a:t>
            </a:r>
          </a:p>
        </p:txBody>
      </p:sp>
      <p:sp>
        <p:nvSpPr>
          <p:cNvPr id="8" name="Subtitle 2">
            <a:extLst>
              <a:ext uri="{FF2B5EF4-FFF2-40B4-BE49-F238E27FC236}">
                <a16:creationId xmlns:a16="http://schemas.microsoft.com/office/drawing/2014/main" id="{D13C72CA-A6B8-B249-A895-C5CA493A8D90}"/>
              </a:ext>
            </a:extLst>
          </p:cNvPr>
          <p:cNvSpPr txBox="1">
            <a:spLocks/>
          </p:cNvSpPr>
          <p:nvPr/>
        </p:nvSpPr>
        <p:spPr>
          <a:xfrm>
            <a:off x="841248" y="1496585"/>
            <a:ext cx="9456049" cy="4697455"/>
          </a:xfrm>
          <a:prstGeom prst="rect">
            <a:avLst/>
          </a:prstGeom>
        </p:spPr>
        <p:txBody>
          <a:bodyPr vert="horz" lIns="91440" tIns="45720" rIns="91440" bIns="45720" rtlCol="0" anchor="t">
            <a:normAutofit/>
          </a:bodyPr>
          <a:lstStyle>
            <a:lvl1pPr marL="0" indent="0" algn="l" defTabSz="914400" rtl="0" eaLnBrk="1" latinLnBrk="0" hangingPunct="1">
              <a:lnSpc>
                <a:spcPct val="13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ctr" defTabSz="914400" rtl="0" eaLnBrk="1" latinLnBrk="0" hangingPunct="1">
              <a:lnSpc>
                <a:spcPct val="13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3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3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3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endParaRPr lang="en-US" b="0" i="0" dirty="0">
              <a:solidFill>
                <a:srgbClr val="1F2328"/>
              </a:solidFill>
              <a:effectLst/>
              <a:latin typeface="-apple-system"/>
            </a:endParaRPr>
          </a:p>
        </p:txBody>
      </p:sp>
      <p:pic>
        <p:nvPicPr>
          <p:cNvPr id="2" name="Picture 1">
            <a:extLst>
              <a:ext uri="{FF2B5EF4-FFF2-40B4-BE49-F238E27FC236}">
                <a16:creationId xmlns:a16="http://schemas.microsoft.com/office/drawing/2014/main" id="{06644CA2-EDC9-71E2-E158-8BCA65BB81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1580" y="1364064"/>
            <a:ext cx="9726420" cy="4559658"/>
          </a:xfrm>
          <a:prstGeom prst="rect">
            <a:avLst/>
          </a:prstGeom>
        </p:spPr>
      </p:pic>
      <p:sp>
        <p:nvSpPr>
          <p:cNvPr id="6" name="TextBox 5">
            <a:extLst>
              <a:ext uri="{FF2B5EF4-FFF2-40B4-BE49-F238E27FC236}">
                <a16:creationId xmlns:a16="http://schemas.microsoft.com/office/drawing/2014/main" id="{13E3F574-B810-E27B-2A41-541830F9359B}"/>
              </a:ext>
            </a:extLst>
          </p:cNvPr>
          <p:cNvSpPr txBox="1"/>
          <p:nvPr/>
        </p:nvSpPr>
        <p:spPr>
          <a:xfrm>
            <a:off x="941580" y="6056243"/>
            <a:ext cx="9726420" cy="737959"/>
          </a:xfrm>
          <a:prstGeom prst="rect">
            <a:avLst/>
          </a:prstGeom>
          <a:solidFill>
            <a:schemeClr val="bg1">
              <a:alpha val="49976"/>
            </a:schemeClr>
          </a:solidFill>
        </p:spPr>
        <p:txBody>
          <a:bodyPr wrap="square">
            <a:spAutoFit/>
          </a:bodyPr>
          <a:lstStyle/>
          <a:p>
            <a:pPr marL="0" marR="0">
              <a:lnSpc>
                <a:spcPct val="120000"/>
              </a:lnSpc>
              <a:spcBef>
                <a:spcPts val="0"/>
              </a:spcBef>
              <a:spcAft>
                <a:spcPts val="1000"/>
              </a:spcAft>
            </a:pPr>
            <a:r>
              <a:rPr lang="en-US" sz="1800" b="1" i="1" dirty="0">
                <a:solidFill>
                  <a:srgbClr val="BF4E14"/>
                </a:solidFill>
                <a:effectLst/>
                <a:latin typeface="Aptos" panose="020B0004020202020204" pitchFamily="34" charset="0"/>
                <a:ea typeface="Times New Roman" panose="02020603050405020304" pitchFamily="18" charset="0"/>
                <a:cs typeface="Times New Roman" panose="02020603050405020304" pitchFamily="18" charset="0"/>
              </a:rPr>
              <a:t>Linear regression of NAM forecasted temperature versus the 3D anemometer temperature measurements.</a:t>
            </a:r>
          </a:p>
        </p:txBody>
      </p:sp>
    </p:spTree>
    <p:extLst>
      <p:ext uri="{BB962C8B-B14F-4D97-AF65-F5344CB8AC3E}">
        <p14:creationId xmlns:p14="http://schemas.microsoft.com/office/powerpoint/2010/main" val="4217606272"/>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riangular abstract background">
            <a:extLst>
              <a:ext uri="{FF2B5EF4-FFF2-40B4-BE49-F238E27FC236}">
                <a16:creationId xmlns:a16="http://schemas.microsoft.com/office/drawing/2014/main" id="{1AF044F3-45C7-9FFE-4A4F-ECCA4FB99F53}"/>
              </a:ext>
            </a:extLst>
          </p:cNvPr>
          <p:cNvPicPr>
            <a:picLocks noChangeAspect="1"/>
          </p:cNvPicPr>
          <p:nvPr/>
        </p:nvPicPr>
        <p:blipFill>
          <a:blip r:embed="rId2">
            <a:alphaModFix amt="40000"/>
          </a:blip>
          <a:srcRect t="15709" r="-1" b="-1"/>
          <a:stretch/>
        </p:blipFill>
        <p:spPr>
          <a:xfrm>
            <a:off x="20" y="10"/>
            <a:ext cx="12188932" cy="6857990"/>
          </a:xfrm>
          <a:prstGeom prst="rect">
            <a:avLst/>
          </a:prstGeom>
        </p:spPr>
      </p:pic>
      <p:sp>
        <p:nvSpPr>
          <p:cNvPr id="3" name="Subtitle 2">
            <a:extLst>
              <a:ext uri="{FF2B5EF4-FFF2-40B4-BE49-F238E27FC236}">
                <a16:creationId xmlns:a16="http://schemas.microsoft.com/office/drawing/2014/main" id="{FEBEFC93-373B-12B3-6E89-899CD71F9FFC}"/>
              </a:ext>
            </a:extLst>
          </p:cNvPr>
          <p:cNvSpPr>
            <a:spLocks noGrp="1"/>
          </p:cNvSpPr>
          <p:nvPr>
            <p:ph type="subTitle" idx="1"/>
          </p:nvPr>
        </p:nvSpPr>
        <p:spPr>
          <a:xfrm>
            <a:off x="841248" y="663960"/>
            <a:ext cx="9456049" cy="1027113"/>
          </a:xfrm>
        </p:spPr>
        <p:txBody>
          <a:bodyPr anchor="t">
            <a:normAutofit/>
          </a:bodyPr>
          <a:lstStyle/>
          <a:p>
            <a:pPr algn="l"/>
            <a:r>
              <a:rPr lang="en-US" sz="3000" dirty="0"/>
              <a:t>Analysis : Direct Comparison of Anemometer and NAM</a:t>
            </a:r>
          </a:p>
        </p:txBody>
      </p:sp>
      <p:sp>
        <p:nvSpPr>
          <p:cNvPr id="8" name="Subtitle 2">
            <a:extLst>
              <a:ext uri="{FF2B5EF4-FFF2-40B4-BE49-F238E27FC236}">
                <a16:creationId xmlns:a16="http://schemas.microsoft.com/office/drawing/2014/main" id="{D13C72CA-A6B8-B249-A895-C5CA493A8D90}"/>
              </a:ext>
            </a:extLst>
          </p:cNvPr>
          <p:cNvSpPr txBox="1">
            <a:spLocks/>
          </p:cNvSpPr>
          <p:nvPr/>
        </p:nvSpPr>
        <p:spPr>
          <a:xfrm>
            <a:off x="841248" y="1496585"/>
            <a:ext cx="9456049" cy="4697455"/>
          </a:xfrm>
          <a:prstGeom prst="rect">
            <a:avLst/>
          </a:prstGeom>
        </p:spPr>
        <p:txBody>
          <a:bodyPr vert="horz" lIns="91440" tIns="45720" rIns="91440" bIns="45720" rtlCol="0" anchor="t">
            <a:normAutofit/>
          </a:bodyPr>
          <a:lstStyle>
            <a:lvl1pPr marL="0" indent="0" algn="l" defTabSz="914400" rtl="0" eaLnBrk="1" latinLnBrk="0" hangingPunct="1">
              <a:lnSpc>
                <a:spcPct val="13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ctr" defTabSz="914400" rtl="0" eaLnBrk="1" latinLnBrk="0" hangingPunct="1">
              <a:lnSpc>
                <a:spcPct val="13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3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3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3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endParaRPr lang="en-US" b="0" i="0" dirty="0">
              <a:solidFill>
                <a:srgbClr val="1F2328"/>
              </a:solidFill>
              <a:effectLst/>
              <a:latin typeface="-apple-system"/>
            </a:endParaRPr>
          </a:p>
        </p:txBody>
      </p:sp>
      <p:pic>
        <p:nvPicPr>
          <p:cNvPr id="2" name="Picture 1">
            <a:extLst>
              <a:ext uri="{FF2B5EF4-FFF2-40B4-BE49-F238E27FC236}">
                <a16:creationId xmlns:a16="http://schemas.microsoft.com/office/drawing/2014/main" id="{A04E1C4C-3EC2-014C-9973-7E4A08BBF6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6333" y="1381496"/>
            <a:ext cx="9584288" cy="4480145"/>
          </a:xfrm>
          <a:prstGeom prst="rect">
            <a:avLst/>
          </a:prstGeom>
        </p:spPr>
      </p:pic>
      <p:sp>
        <p:nvSpPr>
          <p:cNvPr id="6" name="TextBox 5">
            <a:extLst>
              <a:ext uri="{FF2B5EF4-FFF2-40B4-BE49-F238E27FC236}">
                <a16:creationId xmlns:a16="http://schemas.microsoft.com/office/drawing/2014/main" id="{6743AB9C-9555-8A31-8911-28266685F43A}"/>
              </a:ext>
            </a:extLst>
          </p:cNvPr>
          <p:cNvSpPr txBox="1"/>
          <p:nvPr/>
        </p:nvSpPr>
        <p:spPr>
          <a:xfrm>
            <a:off x="936334" y="5990841"/>
            <a:ext cx="9584287" cy="737959"/>
          </a:xfrm>
          <a:prstGeom prst="rect">
            <a:avLst/>
          </a:prstGeom>
          <a:solidFill>
            <a:schemeClr val="bg1">
              <a:alpha val="50000"/>
            </a:schemeClr>
          </a:solidFill>
        </p:spPr>
        <p:txBody>
          <a:bodyPr wrap="square">
            <a:spAutoFit/>
          </a:bodyPr>
          <a:lstStyle/>
          <a:p>
            <a:pPr marL="0" marR="0">
              <a:lnSpc>
                <a:spcPct val="120000"/>
              </a:lnSpc>
              <a:spcBef>
                <a:spcPts val="0"/>
              </a:spcBef>
              <a:spcAft>
                <a:spcPts val="1000"/>
              </a:spcAft>
            </a:pPr>
            <a:r>
              <a:rPr lang="en-US" sz="1800" b="1" i="1" dirty="0">
                <a:solidFill>
                  <a:srgbClr val="BF4E14"/>
                </a:solidFill>
                <a:effectLst/>
                <a:latin typeface="Aptos" panose="020B0004020202020204" pitchFamily="34" charset="0"/>
                <a:ea typeface="Times New Roman" panose="02020603050405020304" pitchFamily="18" charset="0"/>
                <a:cs typeface="Times New Roman" panose="02020603050405020304" pitchFamily="18" charset="0"/>
              </a:rPr>
              <a:t>Linear regression of NAM forecasted wind direction versus the 3D anemometer wind direction measurements.</a:t>
            </a:r>
          </a:p>
        </p:txBody>
      </p:sp>
    </p:spTree>
    <p:extLst>
      <p:ext uri="{BB962C8B-B14F-4D97-AF65-F5344CB8AC3E}">
        <p14:creationId xmlns:p14="http://schemas.microsoft.com/office/powerpoint/2010/main" val="1736979547"/>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riangular abstract background">
            <a:extLst>
              <a:ext uri="{FF2B5EF4-FFF2-40B4-BE49-F238E27FC236}">
                <a16:creationId xmlns:a16="http://schemas.microsoft.com/office/drawing/2014/main" id="{1AF044F3-45C7-9FFE-4A4F-ECCA4FB99F53}"/>
              </a:ext>
            </a:extLst>
          </p:cNvPr>
          <p:cNvPicPr>
            <a:picLocks noChangeAspect="1"/>
          </p:cNvPicPr>
          <p:nvPr/>
        </p:nvPicPr>
        <p:blipFill>
          <a:blip r:embed="rId2">
            <a:alphaModFix amt="40000"/>
          </a:blip>
          <a:srcRect t="15709" r="-1" b="-1"/>
          <a:stretch/>
        </p:blipFill>
        <p:spPr>
          <a:xfrm>
            <a:off x="20" y="10"/>
            <a:ext cx="12188932" cy="6857990"/>
          </a:xfrm>
          <a:prstGeom prst="rect">
            <a:avLst/>
          </a:prstGeom>
        </p:spPr>
      </p:pic>
      <p:sp>
        <p:nvSpPr>
          <p:cNvPr id="3" name="Subtitle 2">
            <a:extLst>
              <a:ext uri="{FF2B5EF4-FFF2-40B4-BE49-F238E27FC236}">
                <a16:creationId xmlns:a16="http://schemas.microsoft.com/office/drawing/2014/main" id="{FEBEFC93-373B-12B3-6E89-899CD71F9FFC}"/>
              </a:ext>
            </a:extLst>
          </p:cNvPr>
          <p:cNvSpPr>
            <a:spLocks noGrp="1"/>
          </p:cNvSpPr>
          <p:nvPr>
            <p:ph type="subTitle" idx="1"/>
          </p:nvPr>
        </p:nvSpPr>
        <p:spPr>
          <a:xfrm>
            <a:off x="841248" y="663960"/>
            <a:ext cx="9456049" cy="1027113"/>
          </a:xfrm>
        </p:spPr>
        <p:txBody>
          <a:bodyPr anchor="t">
            <a:normAutofit/>
          </a:bodyPr>
          <a:lstStyle/>
          <a:p>
            <a:pPr algn="l"/>
            <a:r>
              <a:rPr lang="en-US" sz="3000" dirty="0"/>
              <a:t>Analysis : Direct Comparison of Anemometer and NAM</a:t>
            </a:r>
          </a:p>
        </p:txBody>
      </p:sp>
      <p:sp>
        <p:nvSpPr>
          <p:cNvPr id="8" name="Subtitle 2">
            <a:extLst>
              <a:ext uri="{FF2B5EF4-FFF2-40B4-BE49-F238E27FC236}">
                <a16:creationId xmlns:a16="http://schemas.microsoft.com/office/drawing/2014/main" id="{D13C72CA-A6B8-B249-A895-C5CA493A8D90}"/>
              </a:ext>
            </a:extLst>
          </p:cNvPr>
          <p:cNvSpPr txBox="1">
            <a:spLocks/>
          </p:cNvSpPr>
          <p:nvPr/>
        </p:nvSpPr>
        <p:spPr>
          <a:xfrm>
            <a:off x="841248" y="1496585"/>
            <a:ext cx="9456049" cy="4697455"/>
          </a:xfrm>
          <a:prstGeom prst="rect">
            <a:avLst/>
          </a:prstGeom>
        </p:spPr>
        <p:txBody>
          <a:bodyPr vert="horz" lIns="91440" tIns="45720" rIns="91440" bIns="45720" rtlCol="0" anchor="t">
            <a:normAutofit/>
          </a:bodyPr>
          <a:lstStyle>
            <a:lvl1pPr marL="0" indent="0" algn="l" defTabSz="914400" rtl="0" eaLnBrk="1" latinLnBrk="0" hangingPunct="1">
              <a:lnSpc>
                <a:spcPct val="13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ctr" defTabSz="914400" rtl="0" eaLnBrk="1" latinLnBrk="0" hangingPunct="1">
              <a:lnSpc>
                <a:spcPct val="13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3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3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3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endParaRPr lang="en-US" b="0" i="0" dirty="0">
              <a:solidFill>
                <a:srgbClr val="1F2328"/>
              </a:solidFill>
              <a:effectLst/>
              <a:latin typeface="-apple-system"/>
            </a:endParaRPr>
          </a:p>
        </p:txBody>
      </p:sp>
      <p:pic>
        <p:nvPicPr>
          <p:cNvPr id="2" name="Picture 1">
            <a:extLst>
              <a:ext uri="{FF2B5EF4-FFF2-40B4-BE49-F238E27FC236}">
                <a16:creationId xmlns:a16="http://schemas.microsoft.com/office/drawing/2014/main" id="{F98642DC-E5BA-4D4C-8759-E41E262A69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8982" y="1403802"/>
            <a:ext cx="9456049" cy="4457839"/>
          </a:xfrm>
          <a:prstGeom prst="rect">
            <a:avLst/>
          </a:prstGeom>
        </p:spPr>
      </p:pic>
      <p:sp>
        <p:nvSpPr>
          <p:cNvPr id="6" name="TextBox 5">
            <a:extLst>
              <a:ext uri="{FF2B5EF4-FFF2-40B4-BE49-F238E27FC236}">
                <a16:creationId xmlns:a16="http://schemas.microsoft.com/office/drawing/2014/main" id="{0E85B328-0BD6-F49E-1A04-CD045739A812}"/>
              </a:ext>
            </a:extLst>
          </p:cNvPr>
          <p:cNvSpPr txBox="1"/>
          <p:nvPr/>
        </p:nvSpPr>
        <p:spPr>
          <a:xfrm>
            <a:off x="958982" y="5956307"/>
            <a:ext cx="9456049" cy="737959"/>
          </a:xfrm>
          <a:prstGeom prst="rect">
            <a:avLst/>
          </a:prstGeom>
          <a:solidFill>
            <a:schemeClr val="bg1">
              <a:alpha val="50000"/>
            </a:schemeClr>
          </a:solidFill>
        </p:spPr>
        <p:txBody>
          <a:bodyPr wrap="square">
            <a:spAutoFit/>
          </a:bodyPr>
          <a:lstStyle/>
          <a:p>
            <a:pPr marL="0" marR="0">
              <a:lnSpc>
                <a:spcPct val="120000"/>
              </a:lnSpc>
              <a:spcBef>
                <a:spcPts val="0"/>
              </a:spcBef>
              <a:spcAft>
                <a:spcPts val="1000"/>
              </a:spcAft>
            </a:pPr>
            <a:r>
              <a:rPr lang="en-US" sz="1800" b="1" i="1" dirty="0">
                <a:solidFill>
                  <a:srgbClr val="BF4E14"/>
                </a:solidFill>
                <a:effectLst/>
                <a:latin typeface="Aptos" panose="020B0004020202020204" pitchFamily="34" charset="0"/>
                <a:ea typeface="Times New Roman" panose="02020603050405020304" pitchFamily="18" charset="0"/>
                <a:cs typeface="Times New Roman" panose="02020603050405020304" pitchFamily="18" charset="0"/>
              </a:rPr>
              <a:t>Linear regression of NAM forecasted wind speed versus the 3D anemometer wind speed measurements.</a:t>
            </a:r>
          </a:p>
        </p:txBody>
      </p:sp>
    </p:spTree>
    <p:extLst>
      <p:ext uri="{BB962C8B-B14F-4D97-AF65-F5344CB8AC3E}">
        <p14:creationId xmlns:p14="http://schemas.microsoft.com/office/powerpoint/2010/main" val="1327937827"/>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riangular abstract background">
            <a:extLst>
              <a:ext uri="{FF2B5EF4-FFF2-40B4-BE49-F238E27FC236}">
                <a16:creationId xmlns:a16="http://schemas.microsoft.com/office/drawing/2014/main" id="{1AF044F3-45C7-9FFE-4A4F-ECCA4FB99F53}"/>
              </a:ext>
            </a:extLst>
          </p:cNvPr>
          <p:cNvPicPr>
            <a:picLocks noChangeAspect="1"/>
          </p:cNvPicPr>
          <p:nvPr/>
        </p:nvPicPr>
        <p:blipFill>
          <a:blip r:embed="rId2">
            <a:alphaModFix amt="40000"/>
          </a:blip>
          <a:srcRect t="15709" r="-1" b="-1"/>
          <a:stretch/>
        </p:blipFill>
        <p:spPr>
          <a:xfrm>
            <a:off x="20" y="10"/>
            <a:ext cx="12188932" cy="6857990"/>
          </a:xfrm>
          <a:prstGeom prst="rect">
            <a:avLst/>
          </a:prstGeom>
        </p:spPr>
      </p:pic>
      <p:sp>
        <p:nvSpPr>
          <p:cNvPr id="3" name="Subtitle 2">
            <a:extLst>
              <a:ext uri="{FF2B5EF4-FFF2-40B4-BE49-F238E27FC236}">
                <a16:creationId xmlns:a16="http://schemas.microsoft.com/office/drawing/2014/main" id="{FEBEFC93-373B-12B3-6E89-899CD71F9FFC}"/>
              </a:ext>
            </a:extLst>
          </p:cNvPr>
          <p:cNvSpPr>
            <a:spLocks noGrp="1"/>
          </p:cNvSpPr>
          <p:nvPr>
            <p:ph type="subTitle" idx="1"/>
          </p:nvPr>
        </p:nvSpPr>
        <p:spPr>
          <a:xfrm>
            <a:off x="841248" y="663960"/>
            <a:ext cx="9456049" cy="1027113"/>
          </a:xfrm>
        </p:spPr>
        <p:txBody>
          <a:bodyPr anchor="t">
            <a:normAutofit/>
          </a:bodyPr>
          <a:lstStyle/>
          <a:p>
            <a:pPr algn="l"/>
            <a:r>
              <a:rPr lang="en-US" sz="3000" dirty="0"/>
              <a:t>Analysis : Multilinear Regression to Model Site-Specific Conditions Better than Direct NAM Forecast</a:t>
            </a:r>
          </a:p>
        </p:txBody>
      </p:sp>
      <p:sp>
        <p:nvSpPr>
          <p:cNvPr id="8" name="Subtitle 2">
            <a:extLst>
              <a:ext uri="{FF2B5EF4-FFF2-40B4-BE49-F238E27FC236}">
                <a16:creationId xmlns:a16="http://schemas.microsoft.com/office/drawing/2014/main" id="{D13C72CA-A6B8-B249-A895-C5CA493A8D90}"/>
              </a:ext>
            </a:extLst>
          </p:cNvPr>
          <p:cNvSpPr txBox="1">
            <a:spLocks/>
          </p:cNvSpPr>
          <p:nvPr/>
        </p:nvSpPr>
        <p:spPr>
          <a:xfrm>
            <a:off x="841248" y="1496585"/>
            <a:ext cx="9456049" cy="4697455"/>
          </a:xfrm>
          <a:prstGeom prst="rect">
            <a:avLst/>
          </a:prstGeom>
        </p:spPr>
        <p:txBody>
          <a:bodyPr vert="horz" lIns="91440" tIns="45720" rIns="91440" bIns="45720" rtlCol="0" anchor="t">
            <a:normAutofit/>
          </a:bodyPr>
          <a:lstStyle>
            <a:lvl1pPr marL="0" indent="0" algn="l" defTabSz="914400" rtl="0" eaLnBrk="1" latinLnBrk="0" hangingPunct="1">
              <a:lnSpc>
                <a:spcPct val="13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ctr" defTabSz="914400" rtl="0" eaLnBrk="1" latinLnBrk="0" hangingPunct="1">
              <a:lnSpc>
                <a:spcPct val="13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3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3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3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endParaRPr lang="en-US" b="0" i="0" dirty="0">
              <a:solidFill>
                <a:srgbClr val="1F2328"/>
              </a:solidFill>
              <a:effectLst/>
              <a:latin typeface="-apple-system"/>
            </a:endParaRPr>
          </a:p>
        </p:txBody>
      </p:sp>
      <p:pic>
        <p:nvPicPr>
          <p:cNvPr id="2" name="Picture 1">
            <a:extLst>
              <a:ext uri="{FF2B5EF4-FFF2-40B4-BE49-F238E27FC236}">
                <a16:creationId xmlns:a16="http://schemas.microsoft.com/office/drawing/2014/main" id="{7E2DA42C-50E6-8744-DBAB-8D579333C4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4822" y="1843970"/>
            <a:ext cx="10093252" cy="3676450"/>
          </a:xfrm>
          <a:prstGeom prst="rect">
            <a:avLst/>
          </a:prstGeom>
        </p:spPr>
      </p:pic>
      <p:sp>
        <p:nvSpPr>
          <p:cNvPr id="6" name="TextBox 5">
            <a:extLst>
              <a:ext uri="{FF2B5EF4-FFF2-40B4-BE49-F238E27FC236}">
                <a16:creationId xmlns:a16="http://schemas.microsoft.com/office/drawing/2014/main" id="{124648CC-99F0-C145-A0A5-4221598B1529}"/>
              </a:ext>
            </a:extLst>
          </p:cNvPr>
          <p:cNvSpPr txBox="1"/>
          <p:nvPr/>
        </p:nvSpPr>
        <p:spPr>
          <a:xfrm>
            <a:off x="1054821" y="5623909"/>
            <a:ext cx="10083703" cy="737959"/>
          </a:xfrm>
          <a:prstGeom prst="rect">
            <a:avLst/>
          </a:prstGeom>
          <a:solidFill>
            <a:schemeClr val="bg1">
              <a:alpha val="49645"/>
            </a:schemeClr>
          </a:solidFill>
        </p:spPr>
        <p:txBody>
          <a:bodyPr wrap="square">
            <a:spAutoFit/>
          </a:bodyPr>
          <a:lstStyle/>
          <a:p>
            <a:pPr marL="0" marR="0">
              <a:lnSpc>
                <a:spcPct val="120000"/>
              </a:lnSpc>
              <a:spcBef>
                <a:spcPts val="0"/>
              </a:spcBef>
              <a:spcAft>
                <a:spcPts val="1000"/>
              </a:spcAft>
            </a:pPr>
            <a:r>
              <a:rPr lang="en-US" sz="1800" b="1" i="1" dirty="0">
                <a:solidFill>
                  <a:srgbClr val="BF4E14"/>
                </a:solidFill>
                <a:effectLst/>
                <a:latin typeface="Aptos" panose="020B0004020202020204" pitchFamily="34" charset="0"/>
                <a:ea typeface="Times New Roman" panose="02020603050405020304" pitchFamily="18" charset="0"/>
                <a:cs typeface="Times New Roman" panose="02020603050405020304" pitchFamily="18" charset="0"/>
              </a:rPr>
              <a:t>Model values and NAM forecast values and 3D anemometer measurements of temperature. The model has a higher R</a:t>
            </a:r>
            <a:r>
              <a:rPr lang="en-US" sz="1800" b="1" i="1" baseline="30000" dirty="0">
                <a:solidFill>
                  <a:srgbClr val="BF4E14"/>
                </a:solidFill>
                <a:effectLst/>
                <a:latin typeface="Aptos" panose="020B0004020202020204" pitchFamily="34" charset="0"/>
                <a:ea typeface="Times New Roman" panose="02020603050405020304" pitchFamily="18" charset="0"/>
                <a:cs typeface="Times New Roman (Body CS)"/>
              </a:rPr>
              <a:t>2</a:t>
            </a:r>
            <a:r>
              <a:rPr lang="en-US" sz="1800" b="1" i="1" dirty="0">
                <a:solidFill>
                  <a:srgbClr val="BF4E14"/>
                </a:solidFill>
                <a:effectLst/>
                <a:latin typeface="Aptos" panose="020B0004020202020204" pitchFamily="34" charset="0"/>
                <a:ea typeface="Times New Roman" panose="02020603050405020304" pitchFamily="18" charset="0"/>
                <a:cs typeface="Times New Roman" panose="02020603050405020304" pitchFamily="18" charset="0"/>
              </a:rPr>
              <a:t> value and lower MSE than the NAM forecast.</a:t>
            </a:r>
          </a:p>
        </p:txBody>
      </p:sp>
    </p:spTree>
    <p:extLst>
      <p:ext uri="{BB962C8B-B14F-4D97-AF65-F5344CB8AC3E}">
        <p14:creationId xmlns:p14="http://schemas.microsoft.com/office/powerpoint/2010/main" val="1431524011"/>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riangular abstract background">
            <a:extLst>
              <a:ext uri="{FF2B5EF4-FFF2-40B4-BE49-F238E27FC236}">
                <a16:creationId xmlns:a16="http://schemas.microsoft.com/office/drawing/2014/main" id="{1AF044F3-45C7-9FFE-4A4F-ECCA4FB99F53}"/>
              </a:ext>
            </a:extLst>
          </p:cNvPr>
          <p:cNvPicPr>
            <a:picLocks noChangeAspect="1"/>
          </p:cNvPicPr>
          <p:nvPr/>
        </p:nvPicPr>
        <p:blipFill>
          <a:blip r:embed="rId2">
            <a:alphaModFix amt="40000"/>
          </a:blip>
          <a:srcRect t="15709" r="-1" b="-1"/>
          <a:stretch/>
        </p:blipFill>
        <p:spPr>
          <a:xfrm>
            <a:off x="20" y="10"/>
            <a:ext cx="12188932" cy="6857990"/>
          </a:xfrm>
          <a:prstGeom prst="rect">
            <a:avLst/>
          </a:prstGeom>
        </p:spPr>
      </p:pic>
      <p:sp>
        <p:nvSpPr>
          <p:cNvPr id="3" name="Subtitle 2">
            <a:extLst>
              <a:ext uri="{FF2B5EF4-FFF2-40B4-BE49-F238E27FC236}">
                <a16:creationId xmlns:a16="http://schemas.microsoft.com/office/drawing/2014/main" id="{FEBEFC93-373B-12B3-6E89-899CD71F9FFC}"/>
              </a:ext>
            </a:extLst>
          </p:cNvPr>
          <p:cNvSpPr>
            <a:spLocks noGrp="1"/>
          </p:cNvSpPr>
          <p:nvPr>
            <p:ph type="subTitle" idx="1"/>
          </p:nvPr>
        </p:nvSpPr>
        <p:spPr>
          <a:xfrm>
            <a:off x="841248" y="663960"/>
            <a:ext cx="9456049" cy="1027113"/>
          </a:xfrm>
        </p:spPr>
        <p:txBody>
          <a:bodyPr anchor="t">
            <a:normAutofit/>
          </a:bodyPr>
          <a:lstStyle/>
          <a:p>
            <a:pPr algn="l"/>
            <a:r>
              <a:rPr lang="en-US" sz="3000" dirty="0"/>
              <a:t>Analysis : Multilinear Regression to Model Site-Specific Conditions Better than Direct NAM Forecast</a:t>
            </a:r>
          </a:p>
        </p:txBody>
      </p:sp>
      <p:sp>
        <p:nvSpPr>
          <p:cNvPr id="8" name="Subtitle 2">
            <a:extLst>
              <a:ext uri="{FF2B5EF4-FFF2-40B4-BE49-F238E27FC236}">
                <a16:creationId xmlns:a16="http://schemas.microsoft.com/office/drawing/2014/main" id="{D13C72CA-A6B8-B249-A895-C5CA493A8D90}"/>
              </a:ext>
            </a:extLst>
          </p:cNvPr>
          <p:cNvSpPr txBox="1">
            <a:spLocks/>
          </p:cNvSpPr>
          <p:nvPr/>
        </p:nvSpPr>
        <p:spPr>
          <a:xfrm>
            <a:off x="841248" y="1496585"/>
            <a:ext cx="9456049" cy="4697455"/>
          </a:xfrm>
          <a:prstGeom prst="rect">
            <a:avLst/>
          </a:prstGeom>
        </p:spPr>
        <p:txBody>
          <a:bodyPr vert="horz" lIns="91440" tIns="45720" rIns="91440" bIns="45720" rtlCol="0" anchor="t">
            <a:normAutofit/>
          </a:bodyPr>
          <a:lstStyle>
            <a:lvl1pPr marL="0" indent="0" algn="l" defTabSz="914400" rtl="0" eaLnBrk="1" latinLnBrk="0" hangingPunct="1">
              <a:lnSpc>
                <a:spcPct val="13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ctr" defTabSz="914400" rtl="0" eaLnBrk="1" latinLnBrk="0" hangingPunct="1">
              <a:lnSpc>
                <a:spcPct val="13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3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3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3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endParaRPr lang="en-US" b="0" i="0" dirty="0">
              <a:solidFill>
                <a:srgbClr val="1F2328"/>
              </a:solidFill>
              <a:effectLst/>
              <a:latin typeface="-apple-system"/>
            </a:endParaRPr>
          </a:p>
        </p:txBody>
      </p:sp>
      <p:pic>
        <p:nvPicPr>
          <p:cNvPr id="2" name="Picture 1">
            <a:extLst>
              <a:ext uri="{FF2B5EF4-FFF2-40B4-BE49-F238E27FC236}">
                <a16:creationId xmlns:a16="http://schemas.microsoft.com/office/drawing/2014/main" id="{C230B435-98A8-0AD1-1AC6-229B54FAF0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8519" y="1803588"/>
            <a:ext cx="10238518" cy="3699825"/>
          </a:xfrm>
          <a:prstGeom prst="rect">
            <a:avLst/>
          </a:prstGeom>
        </p:spPr>
      </p:pic>
      <p:sp>
        <p:nvSpPr>
          <p:cNvPr id="6" name="TextBox 5">
            <a:extLst>
              <a:ext uri="{FF2B5EF4-FFF2-40B4-BE49-F238E27FC236}">
                <a16:creationId xmlns:a16="http://schemas.microsoft.com/office/drawing/2014/main" id="{91D19284-A107-0661-4AAD-65F402384EFF}"/>
              </a:ext>
            </a:extLst>
          </p:cNvPr>
          <p:cNvSpPr txBox="1"/>
          <p:nvPr/>
        </p:nvSpPr>
        <p:spPr>
          <a:xfrm>
            <a:off x="1038519" y="5615928"/>
            <a:ext cx="10238518" cy="737959"/>
          </a:xfrm>
          <a:prstGeom prst="rect">
            <a:avLst/>
          </a:prstGeom>
          <a:solidFill>
            <a:schemeClr val="bg1">
              <a:alpha val="50000"/>
            </a:schemeClr>
          </a:solidFill>
        </p:spPr>
        <p:txBody>
          <a:bodyPr wrap="square">
            <a:spAutoFit/>
          </a:bodyPr>
          <a:lstStyle/>
          <a:p>
            <a:pPr marL="0" marR="0">
              <a:lnSpc>
                <a:spcPct val="120000"/>
              </a:lnSpc>
              <a:spcBef>
                <a:spcPts val="0"/>
              </a:spcBef>
              <a:spcAft>
                <a:spcPts val="1000"/>
              </a:spcAft>
            </a:pPr>
            <a:r>
              <a:rPr lang="en-US" sz="1800" b="1" i="1" dirty="0">
                <a:solidFill>
                  <a:srgbClr val="BF4E14"/>
                </a:solidFill>
                <a:effectLst/>
                <a:latin typeface="Aptos" panose="020B0004020202020204" pitchFamily="34" charset="0"/>
                <a:ea typeface="Times New Roman" panose="02020603050405020304" pitchFamily="18" charset="0"/>
                <a:cs typeface="Times New Roman" panose="02020603050405020304" pitchFamily="18" charset="0"/>
              </a:rPr>
              <a:t>Model values and NAM forecast values and 3D anemometer measurements of wind direction. The model and NAM forecast had roughly the same R</a:t>
            </a:r>
            <a:r>
              <a:rPr lang="en-US" sz="1800" b="1" i="1" baseline="30000" dirty="0">
                <a:solidFill>
                  <a:srgbClr val="BF4E14"/>
                </a:solidFill>
                <a:effectLst/>
                <a:latin typeface="Aptos" panose="020B0004020202020204" pitchFamily="34" charset="0"/>
                <a:ea typeface="Times New Roman" panose="02020603050405020304" pitchFamily="18" charset="0"/>
                <a:cs typeface="Times New Roman (Body CS)"/>
              </a:rPr>
              <a:t>2</a:t>
            </a:r>
            <a:r>
              <a:rPr lang="en-US" sz="1800" b="1" i="1" dirty="0">
                <a:solidFill>
                  <a:srgbClr val="BF4E14"/>
                </a:solidFill>
                <a:effectLst/>
                <a:latin typeface="Aptos" panose="020B0004020202020204" pitchFamily="34" charset="0"/>
                <a:ea typeface="Times New Roman" panose="02020603050405020304" pitchFamily="18" charset="0"/>
                <a:cs typeface="Times New Roman" panose="02020603050405020304" pitchFamily="18" charset="0"/>
              </a:rPr>
              <a:t> and MSE values.</a:t>
            </a:r>
          </a:p>
        </p:txBody>
      </p:sp>
    </p:spTree>
    <p:extLst>
      <p:ext uri="{BB962C8B-B14F-4D97-AF65-F5344CB8AC3E}">
        <p14:creationId xmlns:p14="http://schemas.microsoft.com/office/powerpoint/2010/main" val="3625513917"/>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riangular abstract background">
            <a:extLst>
              <a:ext uri="{FF2B5EF4-FFF2-40B4-BE49-F238E27FC236}">
                <a16:creationId xmlns:a16="http://schemas.microsoft.com/office/drawing/2014/main" id="{1AF044F3-45C7-9FFE-4A4F-ECCA4FB99F53}"/>
              </a:ext>
            </a:extLst>
          </p:cNvPr>
          <p:cNvPicPr>
            <a:picLocks noChangeAspect="1"/>
          </p:cNvPicPr>
          <p:nvPr/>
        </p:nvPicPr>
        <p:blipFill>
          <a:blip r:embed="rId2">
            <a:alphaModFix amt="40000"/>
          </a:blip>
          <a:srcRect t="15709" r="-1" b="-1"/>
          <a:stretch/>
        </p:blipFill>
        <p:spPr>
          <a:xfrm>
            <a:off x="20" y="10"/>
            <a:ext cx="12188932" cy="6857990"/>
          </a:xfrm>
          <a:prstGeom prst="rect">
            <a:avLst/>
          </a:prstGeom>
        </p:spPr>
      </p:pic>
      <p:sp>
        <p:nvSpPr>
          <p:cNvPr id="3" name="Subtitle 2">
            <a:extLst>
              <a:ext uri="{FF2B5EF4-FFF2-40B4-BE49-F238E27FC236}">
                <a16:creationId xmlns:a16="http://schemas.microsoft.com/office/drawing/2014/main" id="{FEBEFC93-373B-12B3-6E89-899CD71F9FFC}"/>
              </a:ext>
            </a:extLst>
          </p:cNvPr>
          <p:cNvSpPr>
            <a:spLocks noGrp="1"/>
          </p:cNvSpPr>
          <p:nvPr>
            <p:ph type="subTitle" idx="1"/>
          </p:nvPr>
        </p:nvSpPr>
        <p:spPr>
          <a:xfrm>
            <a:off x="841248" y="663960"/>
            <a:ext cx="9456049" cy="1027113"/>
          </a:xfrm>
        </p:spPr>
        <p:txBody>
          <a:bodyPr anchor="t">
            <a:normAutofit/>
          </a:bodyPr>
          <a:lstStyle/>
          <a:p>
            <a:pPr algn="l"/>
            <a:r>
              <a:rPr lang="en-US" sz="3000" dirty="0"/>
              <a:t>Analysis : Multilinear Regression to Model Site-Specific Conditions Better than Direct NAM Forecast</a:t>
            </a:r>
          </a:p>
          <a:p>
            <a:pPr algn="l"/>
            <a:endParaRPr lang="en-US" sz="3000" dirty="0"/>
          </a:p>
        </p:txBody>
      </p:sp>
      <p:sp>
        <p:nvSpPr>
          <p:cNvPr id="8" name="Subtitle 2">
            <a:extLst>
              <a:ext uri="{FF2B5EF4-FFF2-40B4-BE49-F238E27FC236}">
                <a16:creationId xmlns:a16="http://schemas.microsoft.com/office/drawing/2014/main" id="{D13C72CA-A6B8-B249-A895-C5CA493A8D90}"/>
              </a:ext>
            </a:extLst>
          </p:cNvPr>
          <p:cNvSpPr txBox="1">
            <a:spLocks/>
          </p:cNvSpPr>
          <p:nvPr/>
        </p:nvSpPr>
        <p:spPr>
          <a:xfrm>
            <a:off x="841248" y="1496585"/>
            <a:ext cx="9456049" cy="4697455"/>
          </a:xfrm>
          <a:prstGeom prst="rect">
            <a:avLst/>
          </a:prstGeom>
        </p:spPr>
        <p:txBody>
          <a:bodyPr vert="horz" lIns="91440" tIns="45720" rIns="91440" bIns="45720" rtlCol="0" anchor="t">
            <a:normAutofit/>
          </a:bodyPr>
          <a:lstStyle>
            <a:lvl1pPr marL="0" indent="0" algn="l" defTabSz="914400" rtl="0" eaLnBrk="1" latinLnBrk="0" hangingPunct="1">
              <a:lnSpc>
                <a:spcPct val="13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ctr" defTabSz="914400" rtl="0" eaLnBrk="1" latinLnBrk="0" hangingPunct="1">
              <a:lnSpc>
                <a:spcPct val="13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3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3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3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endParaRPr lang="en-US" b="0" i="0" dirty="0">
              <a:solidFill>
                <a:srgbClr val="1F2328"/>
              </a:solidFill>
              <a:effectLst/>
              <a:latin typeface="-apple-system"/>
            </a:endParaRPr>
          </a:p>
        </p:txBody>
      </p:sp>
      <p:pic>
        <p:nvPicPr>
          <p:cNvPr id="2" name="Picture 1">
            <a:extLst>
              <a:ext uri="{FF2B5EF4-FFF2-40B4-BE49-F238E27FC236}">
                <a16:creationId xmlns:a16="http://schemas.microsoft.com/office/drawing/2014/main" id="{8CBE8CEF-34FD-5994-07D6-527280B9C37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6535" y="1835857"/>
            <a:ext cx="10041990" cy="3691104"/>
          </a:xfrm>
          <a:prstGeom prst="rect">
            <a:avLst/>
          </a:prstGeom>
        </p:spPr>
      </p:pic>
      <p:sp>
        <p:nvSpPr>
          <p:cNvPr id="6" name="TextBox 5">
            <a:extLst>
              <a:ext uri="{FF2B5EF4-FFF2-40B4-BE49-F238E27FC236}">
                <a16:creationId xmlns:a16="http://schemas.microsoft.com/office/drawing/2014/main" id="{22F80A49-2B6A-B0BD-A38F-3ADFB9D32C34}"/>
              </a:ext>
            </a:extLst>
          </p:cNvPr>
          <p:cNvSpPr txBox="1"/>
          <p:nvPr/>
        </p:nvSpPr>
        <p:spPr>
          <a:xfrm>
            <a:off x="1096535" y="5645896"/>
            <a:ext cx="10041990" cy="737959"/>
          </a:xfrm>
          <a:prstGeom prst="rect">
            <a:avLst/>
          </a:prstGeom>
          <a:solidFill>
            <a:schemeClr val="bg1">
              <a:alpha val="49880"/>
            </a:schemeClr>
          </a:solidFill>
        </p:spPr>
        <p:txBody>
          <a:bodyPr wrap="square">
            <a:spAutoFit/>
          </a:bodyPr>
          <a:lstStyle/>
          <a:p>
            <a:pPr marL="0" marR="0">
              <a:lnSpc>
                <a:spcPct val="120000"/>
              </a:lnSpc>
              <a:spcBef>
                <a:spcPts val="0"/>
              </a:spcBef>
              <a:spcAft>
                <a:spcPts val="1000"/>
              </a:spcAft>
            </a:pPr>
            <a:r>
              <a:rPr lang="en-US" sz="1800" b="1" i="1" dirty="0">
                <a:solidFill>
                  <a:srgbClr val="BF4E14"/>
                </a:solidFill>
                <a:effectLst/>
                <a:latin typeface="Aptos" panose="020B0004020202020204" pitchFamily="34" charset="0"/>
                <a:ea typeface="Times New Roman" panose="02020603050405020304" pitchFamily="18" charset="0"/>
                <a:cs typeface="Times New Roman" panose="02020603050405020304" pitchFamily="18" charset="0"/>
              </a:rPr>
              <a:t>Model values and NAM forecast values and 3D anemometer measurements of wind speed. The model has a higher R</a:t>
            </a:r>
            <a:r>
              <a:rPr lang="en-US" sz="1800" b="1" i="1" baseline="30000" dirty="0">
                <a:solidFill>
                  <a:srgbClr val="BF4E14"/>
                </a:solidFill>
                <a:effectLst/>
                <a:latin typeface="Aptos" panose="020B0004020202020204" pitchFamily="34" charset="0"/>
                <a:ea typeface="Times New Roman" panose="02020603050405020304" pitchFamily="18" charset="0"/>
                <a:cs typeface="Times New Roman (Body CS)"/>
              </a:rPr>
              <a:t>2</a:t>
            </a:r>
            <a:r>
              <a:rPr lang="en-US" sz="1800" b="1" i="1" dirty="0">
                <a:solidFill>
                  <a:srgbClr val="BF4E14"/>
                </a:solidFill>
                <a:effectLst/>
                <a:latin typeface="Aptos" panose="020B0004020202020204" pitchFamily="34" charset="0"/>
                <a:ea typeface="Times New Roman" panose="02020603050405020304" pitchFamily="18" charset="0"/>
                <a:cs typeface="Times New Roman" panose="02020603050405020304" pitchFamily="18" charset="0"/>
              </a:rPr>
              <a:t> value and lower MSE than the NAM forecast. </a:t>
            </a:r>
          </a:p>
        </p:txBody>
      </p:sp>
    </p:spTree>
    <p:extLst>
      <p:ext uri="{BB962C8B-B14F-4D97-AF65-F5344CB8AC3E}">
        <p14:creationId xmlns:p14="http://schemas.microsoft.com/office/powerpoint/2010/main" val="1811857106"/>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riangular abstract background">
            <a:extLst>
              <a:ext uri="{FF2B5EF4-FFF2-40B4-BE49-F238E27FC236}">
                <a16:creationId xmlns:a16="http://schemas.microsoft.com/office/drawing/2014/main" id="{1AF044F3-45C7-9FFE-4A4F-ECCA4FB99F53}"/>
              </a:ext>
            </a:extLst>
          </p:cNvPr>
          <p:cNvPicPr>
            <a:picLocks noChangeAspect="1"/>
          </p:cNvPicPr>
          <p:nvPr/>
        </p:nvPicPr>
        <p:blipFill>
          <a:blip r:embed="rId2">
            <a:alphaModFix amt="40000"/>
          </a:blip>
          <a:srcRect t="15709" r="-1" b="-1"/>
          <a:stretch/>
        </p:blipFill>
        <p:spPr>
          <a:xfrm>
            <a:off x="20" y="10"/>
            <a:ext cx="12188932" cy="6857990"/>
          </a:xfrm>
          <a:prstGeom prst="rect">
            <a:avLst/>
          </a:prstGeom>
        </p:spPr>
      </p:pic>
      <p:sp>
        <p:nvSpPr>
          <p:cNvPr id="3" name="Subtitle 2">
            <a:extLst>
              <a:ext uri="{FF2B5EF4-FFF2-40B4-BE49-F238E27FC236}">
                <a16:creationId xmlns:a16="http://schemas.microsoft.com/office/drawing/2014/main" id="{FEBEFC93-373B-12B3-6E89-899CD71F9FFC}"/>
              </a:ext>
            </a:extLst>
          </p:cNvPr>
          <p:cNvSpPr>
            <a:spLocks noGrp="1"/>
          </p:cNvSpPr>
          <p:nvPr>
            <p:ph type="subTitle" idx="1"/>
          </p:nvPr>
        </p:nvSpPr>
        <p:spPr>
          <a:xfrm>
            <a:off x="841248" y="663960"/>
            <a:ext cx="9456049" cy="1027113"/>
          </a:xfrm>
        </p:spPr>
        <p:txBody>
          <a:bodyPr anchor="t">
            <a:normAutofit/>
          </a:bodyPr>
          <a:lstStyle/>
          <a:p>
            <a:pPr algn="l"/>
            <a:r>
              <a:rPr lang="en-US" sz="3000" dirty="0"/>
              <a:t>Analysis : Multilinear Regression to Model Site-Specific Conditions Better than Direct NAM Forecast</a:t>
            </a:r>
          </a:p>
        </p:txBody>
      </p:sp>
      <p:sp>
        <p:nvSpPr>
          <p:cNvPr id="8" name="Subtitle 2">
            <a:extLst>
              <a:ext uri="{FF2B5EF4-FFF2-40B4-BE49-F238E27FC236}">
                <a16:creationId xmlns:a16="http://schemas.microsoft.com/office/drawing/2014/main" id="{D13C72CA-A6B8-B249-A895-C5CA493A8D90}"/>
              </a:ext>
            </a:extLst>
          </p:cNvPr>
          <p:cNvSpPr txBox="1">
            <a:spLocks/>
          </p:cNvSpPr>
          <p:nvPr/>
        </p:nvSpPr>
        <p:spPr>
          <a:xfrm>
            <a:off x="841248" y="1496585"/>
            <a:ext cx="9456049" cy="4697455"/>
          </a:xfrm>
          <a:prstGeom prst="rect">
            <a:avLst/>
          </a:prstGeom>
        </p:spPr>
        <p:txBody>
          <a:bodyPr vert="horz" lIns="91440" tIns="45720" rIns="91440" bIns="45720" rtlCol="0" anchor="t">
            <a:normAutofit/>
          </a:bodyPr>
          <a:lstStyle>
            <a:lvl1pPr marL="0" indent="0" algn="l" defTabSz="914400" rtl="0" eaLnBrk="1" latinLnBrk="0" hangingPunct="1">
              <a:lnSpc>
                <a:spcPct val="13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ctr" defTabSz="914400" rtl="0" eaLnBrk="1" latinLnBrk="0" hangingPunct="1">
              <a:lnSpc>
                <a:spcPct val="13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3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3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3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endParaRPr lang="en-US" b="0" i="0" dirty="0">
              <a:solidFill>
                <a:srgbClr val="1F2328"/>
              </a:solidFill>
              <a:effectLst/>
              <a:latin typeface="-apple-system"/>
            </a:endParaRPr>
          </a:p>
        </p:txBody>
      </p:sp>
      <p:graphicFrame>
        <p:nvGraphicFramePr>
          <p:cNvPr id="2" name="Table 1">
            <a:extLst>
              <a:ext uri="{FF2B5EF4-FFF2-40B4-BE49-F238E27FC236}">
                <a16:creationId xmlns:a16="http://schemas.microsoft.com/office/drawing/2014/main" id="{CEC4DA45-E1EC-AEE0-BCB4-F26D64F5A934}"/>
              </a:ext>
            </a:extLst>
          </p:cNvPr>
          <p:cNvGraphicFramePr>
            <a:graphicFrameLocks noGrp="1"/>
          </p:cNvGraphicFramePr>
          <p:nvPr>
            <p:extLst>
              <p:ext uri="{D42A27DB-BD31-4B8C-83A1-F6EECF244321}">
                <p14:modId xmlns:p14="http://schemas.microsoft.com/office/powerpoint/2010/main" val="1528729893"/>
              </p:ext>
            </p:extLst>
          </p:nvPr>
        </p:nvGraphicFramePr>
        <p:xfrm>
          <a:off x="3684104" y="2355023"/>
          <a:ext cx="7116417" cy="3555448"/>
        </p:xfrm>
        <a:graphic>
          <a:graphicData uri="http://schemas.openxmlformats.org/drawingml/2006/table">
            <a:tbl>
              <a:tblPr firstRow="1" firstCol="1" bandRow="1">
                <a:tableStyleId>{5C22544A-7EE6-4342-B048-85BDC9FD1C3A}</a:tableStyleId>
              </a:tblPr>
              <a:tblGrid>
                <a:gridCol w="2070970">
                  <a:extLst>
                    <a:ext uri="{9D8B030D-6E8A-4147-A177-3AD203B41FA5}">
                      <a16:colId xmlns:a16="http://schemas.microsoft.com/office/drawing/2014/main" val="616284701"/>
                    </a:ext>
                  </a:extLst>
                </a:gridCol>
                <a:gridCol w="1257002">
                  <a:extLst>
                    <a:ext uri="{9D8B030D-6E8A-4147-A177-3AD203B41FA5}">
                      <a16:colId xmlns:a16="http://schemas.microsoft.com/office/drawing/2014/main" val="2472973473"/>
                    </a:ext>
                  </a:extLst>
                </a:gridCol>
                <a:gridCol w="1276769">
                  <a:extLst>
                    <a:ext uri="{9D8B030D-6E8A-4147-A177-3AD203B41FA5}">
                      <a16:colId xmlns:a16="http://schemas.microsoft.com/office/drawing/2014/main" val="3304657040"/>
                    </a:ext>
                  </a:extLst>
                </a:gridCol>
                <a:gridCol w="1255838">
                  <a:extLst>
                    <a:ext uri="{9D8B030D-6E8A-4147-A177-3AD203B41FA5}">
                      <a16:colId xmlns:a16="http://schemas.microsoft.com/office/drawing/2014/main" val="857078060"/>
                    </a:ext>
                  </a:extLst>
                </a:gridCol>
                <a:gridCol w="1255838">
                  <a:extLst>
                    <a:ext uri="{9D8B030D-6E8A-4147-A177-3AD203B41FA5}">
                      <a16:colId xmlns:a16="http://schemas.microsoft.com/office/drawing/2014/main" val="3715479865"/>
                    </a:ext>
                  </a:extLst>
                </a:gridCol>
              </a:tblGrid>
              <a:tr h="881700">
                <a:tc>
                  <a:txBody>
                    <a:bodyPr/>
                    <a:lstStyle/>
                    <a:p>
                      <a:pPr>
                        <a:lnSpc>
                          <a:spcPct val="120000"/>
                        </a:lnSpc>
                      </a:pPr>
                      <a:endParaRPr lang="en-US" sz="2100" dirty="0">
                        <a:effectLst/>
                        <a:latin typeface="Aptos" panose="020B0004020202020204" pitchFamily="34" charset="0"/>
                      </a:endParaRPr>
                    </a:p>
                  </a:txBody>
                  <a:tcPr marL="131354" marR="131354" marT="0" marB="0" anchor="b"/>
                </a:tc>
                <a:tc>
                  <a:txBody>
                    <a:bodyPr/>
                    <a:lstStyle/>
                    <a:p>
                      <a:pPr marL="0" marR="0">
                        <a:lnSpc>
                          <a:spcPct val="120000"/>
                        </a:lnSpc>
                        <a:spcBef>
                          <a:spcPts val="0"/>
                        </a:spcBef>
                        <a:spcAft>
                          <a:spcPts val="0"/>
                        </a:spcAft>
                      </a:pPr>
                      <a:r>
                        <a:rPr lang="en-US" sz="1300">
                          <a:effectLst/>
                        </a:rPr>
                        <a:t>Temperature, F</a:t>
                      </a:r>
                      <a:endParaRPr lang="en-US" sz="1900" i="1">
                        <a:effectLst/>
                        <a:latin typeface="Aptos" panose="020B0004020202020204" pitchFamily="34" charset="0"/>
                        <a:ea typeface="Times New Roman" panose="02020603050405020304" pitchFamily="18" charset="0"/>
                        <a:cs typeface="Times New Roman" panose="02020603050405020304" pitchFamily="18" charset="0"/>
                      </a:endParaRPr>
                    </a:p>
                  </a:txBody>
                  <a:tcPr marL="131354" marR="131354" marT="0" marB="0" anchor="b"/>
                </a:tc>
                <a:tc>
                  <a:txBody>
                    <a:bodyPr/>
                    <a:lstStyle/>
                    <a:p>
                      <a:pPr marL="0" marR="0">
                        <a:lnSpc>
                          <a:spcPct val="120000"/>
                        </a:lnSpc>
                        <a:spcBef>
                          <a:spcPts val="0"/>
                        </a:spcBef>
                        <a:spcAft>
                          <a:spcPts val="0"/>
                        </a:spcAft>
                      </a:pPr>
                      <a:r>
                        <a:rPr lang="en-US" sz="1300" dirty="0">
                          <a:effectLst/>
                        </a:rPr>
                        <a:t>Wind direction, cos</a:t>
                      </a:r>
                      <a:endParaRPr lang="en-US" sz="1900" i="1" dirty="0">
                        <a:effectLst/>
                        <a:latin typeface="Aptos" panose="020B0004020202020204" pitchFamily="34" charset="0"/>
                        <a:ea typeface="Times New Roman" panose="02020603050405020304" pitchFamily="18" charset="0"/>
                        <a:cs typeface="Times New Roman" panose="02020603050405020304" pitchFamily="18" charset="0"/>
                      </a:endParaRPr>
                    </a:p>
                  </a:txBody>
                  <a:tcPr marL="131354" marR="131354" marT="0" marB="0" anchor="b"/>
                </a:tc>
                <a:tc>
                  <a:txBody>
                    <a:bodyPr/>
                    <a:lstStyle/>
                    <a:p>
                      <a:pPr marL="0" marR="0">
                        <a:lnSpc>
                          <a:spcPct val="120000"/>
                        </a:lnSpc>
                        <a:spcBef>
                          <a:spcPts val="0"/>
                        </a:spcBef>
                        <a:spcAft>
                          <a:spcPts val="0"/>
                        </a:spcAft>
                      </a:pPr>
                      <a:r>
                        <a:rPr lang="en-US" sz="1300">
                          <a:effectLst/>
                        </a:rPr>
                        <a:t>Wind direction, sin</a:t>
                      </a:r>
                      <a:endParaRPr lang="en-US" sz="1900" i="1">
                        <a:effectLst/>
                        <a:latin typeface="Aptos" panose="020B0004020202020204" pitchFamily="34" charset="0"/>
                        <a:ea typeface="Times New Roman" panose="02020603050405020304" pitchFamily="18" charset="0"/>
                        <a:cs typeface="Times New Roman" panose="02020603050405020304" pitchFamily="18" charset="0"/>
                      </a:endParaRPr>
                    </a:p>
                  </a:txBody>
                  <a:tcPr marL="131354" marR="131354" marT="0" marB="0" anchor="b"/>
                </a:tc>
                <a:tc>
                  <a:txBody>
                    <a:bodyPr/>
                    <a:lstStyle/>
                    <a:p>
                      <a:pPr marL="0" marR="0">
                        <a:lnSpc>
                          <a:spcPct val="120000"/>
                        </a:lnSpc>
                        <a:spcBef>
                          <a:spcPts val="0"/>
                        </a:spcBef>
                        <a:spcAft>
                          <a:spcPts val="0"/>
                        </a:spcAft>
                      </a:pPr>
                      <a:r>
                        <a:rPr lang="en-US" sz="1300">
                          <a:effectLst/>
                        </a:rPr>
                        <a:t>Wind speed, mph</a:t>
                      </a:r>
                      <a:endParaRPr lang="en-US" sz="1900" i="1">
                        <a:effectLst/>
                        <a:latin typeface="Aptos" panose="020B0004020202020204" pitchFamily="34" charset="0"/>
                        <a:ea typeface="Times New Roman" panose="02020603050405020304" pitchFamily="18" charset="0"/>
                        <a:cs typeface="Times New Roman" panose="02020603050405020304" pitchFamily="18" charset="0"/>
                      </a:endParaRPr>
                    </a:p>
                  </a:txBody>
                  <a:tcPr marL="131354" marR="131354" marT="0" marB="0" anchor="b"/>
                </a:tc>
                <a:extLst>
                  <a:ext uri="{0D108BD9-81ED-4DB2-BD59-A6C34878D82A}">
                    <a16:rowId xmlns:a16="http://schemas.microsoft.com/office/drawing/2014/main" val="1938479965"/>
                  </a:ext>
                </a:extLst>
              </a:tr>
              <a:tr h="581240">
                <a:tc>
                  <a:txBody>
                    <a:bodyPr/>
                    <a:lstStyle/>
                    <a:p>
                      <a:pPr marL="0" marR="0">
                        <a:lnSpc>
                          <a:spcPct val="120000"/>
                        </a:lnSpc>
                        <a:spcBef>
                          <a:spcPts val="0"/>
                        </a:spcBef>
                        <a:spcAft>
                          <a:spcPts val="0"/>
                        </a:spcAft>
                      </a:pPr>
                      <a:r>
                        <a:rPr lang="en-US" sz="1300">
                          <a:effectLst/>
                        </a:rPr>
                        <a:t>R-value model prediction</a:t>
                      </a:r>
                      <a:endParaRPr lang="en-US" sz="1900" i="1">
                        <a:effectLst/>
                        <a:latin typeface="Aptos" panose="020B0004020202020204" pitchFamily="34" charset="0"/>
                        <a:ea typeface="Times New Roman" panose="02020603050405020304" pitchFamily="18" charset="0"/>
                        <a:cs typeface="Times New Roman" panose="02020603050405020304" pitchFamily="18" charset="0"/>
                      </a:endParaRPr>
                    </a:p>
                  </a:txBody>
                  <a:tcPr marL="131354" marR="131354" marT="0" marB="0" anchor="b"/>
                </a:tc>
                <a:tc>
                  <a:txBody>
                    <a:bodyPr/>
                    <a:lstStyle/>
                    <a:p>
                      <a:pPr marL="0" marR="0" algn="r">
                        <a:lnSpc>
                          <a:spcPct val="120000"/>
                        </a:lnSpc>
                        <a:spcBef>
                          <a:spcPts val="0"/>
                        </a:spcBef>
                        <a:spcAft>
                          <a:spcPts val="0"/>
                        </a:spcAft>
                      </a:pPr>
                      <a:r>
                        <a:rPr lang="en-US" sz="1300">
                          <a:effectLst/>
                          <a:highlight>
                            <a:srgbClr val="92D050"/>
                          </a:highlight>
                        </a:rPr>
                        <a:t>0.92</a:t>
                      </a:r>
                      <a:endParaRPr lang="en-US" sz="1900" i="1">
                        <a:effectLst/>
                        <a:highlight>
                          <a:srgbClr val="92D050"/>
                        </a:highlight>
                        <a:latin typeface="Aptos" panose="020B0004020202020204" pitchFamily="34" charset="0"/>
                        <a:ea typeface="Times New Roman" panose="02020603050405020304" pitchFamily="18" charset="0"/>
                        <a:cs typeface="Times New Roman" panose="02020603050405020304" pitchFamily="18" charset="0"/>
                      </a:endParaRPr>
                    </a:p>
                  </a:txBody>
                  <a:tcPr marL="131354" marR="131354" marT="0" marB="0" anchor="b"/>
                </a:tc>
                <a:tc>
                  <a:txBody>
                    <a:bodyPr/>
                    <a:lstStyle/>
                    <a:p>
                      <a:pPr marL="0" marR="0" algn="r">
                        <a:lnSpc>
                          <a:spcPct val="120000"/>
                        </a:lnSpc>
                        <a:spcBef>
                          <a:spcPts val="0"/>
                        </a:spcBef>
                        <a:spcAft>
                          <a:spcPts val="0"/>
                        </a:spcAft>
                      </a:pPr>
                      <a:r>
                        <a:rPr lang="en-US" sz="1300">
                          <a:effectLst/>
                        </a:rPr>
                        <a:t>0.85</a:t>
                      </a:r>
                      <a:endParaRPr lang="en-US" sz="1900" i="1">
                        <a:effectLst/>
                        <a:latin typeface="Aptos" panose="020B0004020202020204" pitchFamily="34" charset="0"/>
                        <a:ea typeface="Times New Roman" panose="02020603050405020304" pitchFamily="18" charset="0"/>
                        <a:cs typeface="Times New Roman" panose="02020603050405020304" pitchFamily="18" charset="0"/>
                      </a:endParaRPr>
                    </a:p>
                  </a:txBody>
                  <a:tcPr marL="131354" marR="131354" marT="0" marB="0" anchor="b"/>
                </a:tc>
                <a:tc>
                  <a:txBody>
                    <a:bodyPr/>
                    <a:lstStyle/>
                    <a:p>
                      <a:pPr marL="0" marR="0" algn="r">
                        <a:lnSpc>
                          <a:spcPct val="120000"/>
                        </a:lnSpc>
                        <a:spcBef>
                          <a:spcPts val="0"/>
                        </a:spcBef>
                        <a:spcAft>
                          <a:spcPts val="0"/>
                        </a:spcAft>
                      </a:pPr>
                      <a:r>
                        <a:rPr lang="en-US" sz="1300">
                          <a:effectLst/>
                        </a:rPr>
                        <a:t>0.81</a:t>
                      </a:r>
                      <a:endParaRPr lang="en-US" sz="1900" i="1">
                        <a:effectLst/>
                        <a:latin typeface="Aptos" panose="020B0004020202020204" pitchFamily="34" charset="0"/>
                        <a:ea typeface="Times New Roman" panose="02020603050405020304" pitchFamily="18" charset="0"/>
                        <a:cs typeface="Times New Roman" panose="02020603050405020304" pitchFamily="18" charset="0"/>
                      </a:endParaRPr>
                    </a:p>
                  </a:txBody>
                  <a:tcPr marL="131354" marR="131354" marT="0" marB="0" anchor="b"/>
                </a:tc>
                <a:tc>
                  <a:txBody>
                    <a:bodyPr/>
                    <a:lstStyle/>
                    <a:p>
                      <a:pPr marL="0" marR="0" algn="r">
                        <a:lnSpc>
                          <a:spcPct val="120000"/>
                        </a:lnSpc>
                        <a:spcBef>
                          <a:spcPts val="0"/>
                        </a:spcBef>
                        <a:spcAft>
                          <a:spcPts val="0"/>
                        </a:spcAft>
                      </a:pPr>
                      <a:r>
                        <a:rPr lang="en-US" sz="1300">
                          <a:effectLst/>
                          <a:highlight>
                            <a:srgbClr val="92D050"/>
                          </a:highlight>
                        </a:rPr>
                        <a:t>0.79</a:t>
                      </a:r>
                      <a:endParaRPr lang="en-US" sz="1900" i="1">
                        <a:effectLst/>
                        <a:highlight>
                          <a:srgbClr val="92D050"/>
                        </a:highlight>
                        <a:latin typeface="Aptos" panose="020B0004020202020204" pitchFamily="34" charset="0"/>
                        <a:ea typeface="Times New Roman" panose="02020603050405020304" pitchFamily="18" charset="0"/>
                        <a:cs typeface="Times New Roman" panose="02020603050405020304" pitchFamily="18" charset="0"/>
                      </a:endParaRPr>
                    </a:p>
                  </a:txBody>
                  <a:tcPr marL="131354" marR="131354" marT="0" marB="0" anchor="b"/>
                </a:tc>
                <a:extLst>
                  <a:ext uri="{0D108BD9-81ED-4DB2-BD59-A6C34878D82A}">
                    <a16:rowId xmlns:a16="http://schemas.microsoft.com/office/drawing/2014/main" val="3564057055"/>
                  </a:ext>
                </a:extLst>
              </a:tr>
              <a:tr h="498547">
                <a:tc>
                  <a:txBody>
                    <a:bodyPr/>
                    <a:lstStyle/>
                    <a:p>
                      <a:pPr marL="0" marR="0">
                        <a:lnSpc>
                          <a:spcPct val="120000"/>
                        </a:lnSpc>
                        <a:spcBef>
                          <a:spcPts val="0"/>
                        </a:spcBef>
                        <a:spcAft>
                          <a:spcPts val="0"/>
                        </a:spcAft>
                      </a:pPr>
                      <a:r>
                        <a:rPr lang="en-US" sz="1300">
                          <a:effectLst/>
                        </a:rPr>
                        <a:t>R-value NAM forecast</a:t>
                      </a:r>
                      <a:endParaRPr lang="en-US" sz="1900" i="1">
                        <a:effectLst/>
                        <a:latin typeface="Aptos" panose="020B0004020202020204" pitchFamily="34" charset="0"/>
                        <a:ea typeface="Times New Roman" panose="02020603050405020304" pitchFamily="18" charset="0"/>
                        <a:cs typeface="Times New Roman" panose="02020603050405020304" pitchFamily="18" charset="0"/>
                      </a:endParaRPr>
                    </a:p>
                  </a:txBody>
                  <a:tcPr marL="131354" marR="131354" marT="0" marB="0" anchor="b"/>
                </a:tc>
                <a:tc>
                  <a:txBody>
                    <a:bodyPr/>
                    <a:lstStyle/>
                    <a:p>
                      <a:pPr marL="0" marR="0" algn="r">
                        <a:lnSpc>
                          <a:spcPct val="120000"/>
                        </a:lnSpc>
                        <a:spcBef>
                          <a:spcPts val="0"/>
                        </a:spcBef>
                        <a:spcAft>
                          <a:spcPts val="0"/>
                        </a:spcAft>
                      </a:pPr>
                      <a:r>
                        <a:rPr lang="en-US" sz="1300">
                          <a:effectLst/>
                        </a:rPr>
                        <a:t>0.82</a:t>
                      </a:r>
                      <a:endParaRPr lang="en-US" sz="1900" i="1">
                        <a:effectLst/>
                        <a:latin typeface="Aptos" panose="020B0004020202020204" pitchFamily="34" charset="0"/>
                        <a:ea typeface="Times New Roman" panose="02020603050405020304" pitchFamily="18" charset="0"/>
                        <a:cs typeface="Times New Roman" panose="02020603050405020304" pitchFamily="18" charset="0"/>
                      </a:endParaRPr>
                    </a:p>
                  </a:txBody>
                  <a:tcPr marL="131354" marR="131354" marT="0" marB="0" anchor="b"/>
                </a:tc>
                <a:tc>
                  <a:txBody>
                    <a:bodyPr/>
                    <a:lstStyle/>
                    <a:p>
                      <a:pPr marL="0" marR="0" algn="r">
                        <a:lnSpc>
                          <a:spcPct val="120000"/>
                        </a:lnSpc>
                        <a:spcBef>
                          <a:spcPts val="0"/>
                        </a:spcBef>
                        <a:spcAft>
                          <a:spcPts val="0"/>
                        </a:spcAft>
                      </a:pPr>
                      <a:r>
                        <a:rPr lang="en-US" sz="1300">
                          <a:effectLst/>
                          <a:highlight>
                            <a:srgbClr val="92D050"/>
                          </a:highlight>
                        </a:rPr>
                        <a:t>0.86</a:t>
                      </a:r>
                      <a:endParaRPr lang="en-US" sz="1900" i="1">
                        <a:effectLst/>
                        <a:highlight>
                          <a:srgbClr val="92D050"/>
                        </a:highlight>
                        <a:latin typeface="Aptos" panose="020B0004020202020204" pitchFamily="34" charset="0"/>
                        <a:ea typeface="Times New Roman" panose="02020603050405020304" pitchFamily="18" charset="0"/>
                        <a:cs typeface="Times New Roman" panose="02020603050405020304" pitchFamily="18" charset="0"/>
                      </a:endParaRPr>
                    </a:p>
                  </a:txBody>
                  <a:tcPr marL="131354" marR="131354" marT="0" marB="0" anchor="b"/>
                </a:tc>
                <a:tc>
                  <a:txBody>
                    <a:bodyPr/>
                    <a:lstStyle/>
                    <a:p>
                      <a:pPr marL="0" marR="0" algn="r">
                        <a:lnSpc>
                          <a:spcPct val="120000"/>
                        </a:lnSpc>
                        <a:spcBef>
                          <a:spcPts val="0"/>
                        </a:spcBef>
                        <a:spcAft>
                          <a:spcPts val="0"/>
                        </a:spcAft>
                      </a:pPr>
                      <a:r>
                        <a:rPr lang="en-US" sz="1300" dirty="0">
                          <a:effectLst/>
                          <a:highlight>
                            <a:srgbClr val="92D050"/>
                          </a:highlight>
                        </a:rPr>
                        <a:t>0.83</a:t>
                      </a:r>
                      <a:endParaRPr lang="en-US" sz="1900" i="1" dirty="0">
                        <a:effectLst/>
                        <a:highlight>
                          <a:srgbClr val="92D050"/>
                        </a:highlight>
                        <a:latin typeface="Aptos" panose="020B0004020202020204" pitchFamily="34" charset="0"/>
                        <a:ea typeface="Times New Roman" panose="02020603050405020304" pitchFamily="18" charset="0"/>
                        <a:cs typeface="Times New Roman" panose="02020603050405020304" pitchFamily="18" charset="0"/>
                      </a:endParaRPr>
                    </a:p>
                  </a:txBody>
                  <a:tcPr marL="131354" marR="131354" marT="0" marB="0" anchor="b"/>
                </a:tc>
                <a:tc>
                  <a:txBody>
                    <a:bodyPr/>
                    <a:lstStyle/>
                    <a:p>
                      <a:pPr marL="0" marR="0" algn="r">
                        <a:lnSpc>
                          <a:spcPct val="120000"/>
                        </a:lnSpc>
                        <a:spcBef>
                          <a:spcPts val="0"/>
                        </a:spcBef>
                        <a:spcAft>
                          <a:spcPts val="0"/>
                        </a:spcAft>
                      </a:pPr>
                      <a:r>
                        <a:rPr lang="en-US" sz="1300">
                          <a:effectLst/>
                        </a:rPr>
                        <a:t>0.44</a:t>
                      </a:r>
                      <a:endParaRPr lang="en-US" sz="1900" i="1">
                        <a:effectLst/>
                        <a:latin typeface="Aptos" panose="020B0004020202020204" pitchFamily="34" charset="0"/>
                        <a:ea typeface="Times New Roman" panose="02020603050405020304" pitchFamily="18" charset="0"/>
                        <a:cs typeface="Times New Roman" panose="02020603050405020304" pitchFamily="18" charset="0"/>
                      </a:endParaRPr>
                    </a:p>
                  </a:txBody>
                  <a:tcPr marL="131354" marR="131354" marT="0" marB="0" anchor="b"/>
                </a:tc>
                <a:extLst>
                  <a:ext uri="{0D108BD9-81ED-4DB2-BD59-A6C34878D82A}">
                    <a16:rowId xmlns:a16="http://schemas.microsoft.com/office/drawing/2014/main" val="1627848342"/>
                  </a:ext>
                </a:extLst>
              </a:tr>
              <a:tr h="365138">
                <a:tc>
                  <a:txBody>
                    <a:bodyPr/>
                    <a:lstStyle/>
                    <a:p>
                      <a:pPr marL="0" marR="0">
                        <a:lnSpc>
                          <a:spcPct val="120000"/>
                        </a:lnSpc>
                        <a:spcBef>
                          <a:spcPts val="0"/>
                        </a:spcBef>
                        <a:spcAft>
                          <a:spcPts val="0"/>
                        </a:spcAft>
                      </a:pPr>
                      <a:r>
                        <a:rPr lang="en-US" sz="1300">
                          <a:effectLst/>
                        </a:rPr>
                        <a:t>R</a:t>
                      </a:r>
                      <a:r>
                        <a:rPr lang="en-US" sz="1300" baseline="30000">
                          <a:effectLst/>
                        </a:rPr>
                        <a:t>2</a:t>
                      </a:r>
                      <a:r>
                        <a:rPr lang="en-US" sz="1300">
                          <a:effectLst/>
                        </a:rPr>
                        <a:t> model prediction</a:t>
                      </a:r>
                      <a:endParaRPr lang="en-US" sz="1900" i="1">
                        <a:effectLst/>
                        <a:latin typeface="Aptos" panose="020B0004020202020204" pitchFamily="34" charset="0"/>
                        <a:ea typeface="Times New Roman" panose="02020603050405020304" pitchFamily="18" charset="0"/>
                        <a:cs typeface="Times New Roman" panose="02020603050405020304" pitchFamily="18" charset="0"/>
                      </a:endParaRPr>
                    </a:p>
                  </a:txBody>
                  <a:tcPr marL="131354" marR="131354" marT="0" marB="0" anchor="b"/>
                </a:tc>
                <a:tc>
                  <a:txBody>
                    <a:bodyPr/>
                    <a:lstStyle/>
                    <a:p>
                      <a:pPr marL="0" marR="0" algn="r">
                        <a:lnSpc>
                          <a:spcPct val="120000"/>
                        </a:lnSpc>
                        <a:spcBef>
                          <a:spcPts val="0"/>
                        </a:spcBef>
                        <a:spcAft>
                          <a:spcPts val="0"/>
                        </a:spcAft>
                      </a:pPr>
                      <a:r>
                        <a:rPr lang="en-US" sz="1300">
                          <a:effectLst/>
                          <a:highlight>
                            <a:srgbClr val="92D050"/>
                          </a:highlight>
                        </a:rPr>
                        <a:t>0.85</a:t>
                      </a:r>
                      <a:endParaRPr lang="en-US" sz="1900" i="1">
                        <a:effectLst/>
                        <a:highlight>
                          <a:srgbClr val="92D050"/>
                        </a:highlight>
                        <a:latin typeface="Aptos" panose="020B0004020202020204" pitchFamily="34" charset="0"/>
                        <a:ea typeface="Times New Roman" panose="02020603050405020304" pitchFamily="18" charset="0"/>
                        <a:cs typeface="Times New Roman" panose="02020603050405020304" pitchFamily="18" charset="0"/>
                      </a:endParaRPr>
                    </a:p>
                  </a:txBody>
                  <a:tcPr marL="131354" marR="131354" marT="0" marB="0" anchor="b"/>
                </a:tc>
                <a:tc>
                  <a:txBody>
                    <a:bodyPr/>
                    <a:lstStyle/>
                    <a:p>
                      <a:pPr marL="0" marR="0" algn="r">
                        <a:lnSpc>
                          <a:spcPct val="120000"/>
                        </a:lnSpc>
                        <a:spcBef>
                          <a:spcPts val="0"/>
                        </a:spcBef>
                        <a:spcAft>
                          <a:spcPts val="0"/>
                        </a:spcAft>
                      </a:pPr>
                      <a:r>
                        <a:rPr lang="en-US" sz="1300">
                          <a:effectLst/>
                        </a:rPr>
                        <a:t>0.72</a:t>
                      </a:r>
                      <a:endParaRPr lang="en-US" sz="1900" i="1">
                        <a:effectLst/>
                        <a:latin typeface="Aptos" panose="020B0004020202020204" pitchFamily="34" charset="0"/>
                        <a:ea typeface="Times New Roman" panose="02020603050405020304" pitchFamily="18" charset="0"/>
                        <a:cs typeface="Times New Roman" panose="02020603050405020304" pitchFamily="18" charset="0"/>
                      </a:endParaRPr>
                    </a:p>
                  </a:txBody>
                  <a:tcPr marL="131354" marR="131354" marT="0" marB="0" anchor="b"/>
                </a:tc>
                <a:tc>
                  <a:txBody>
                    <a:bodyPr/>
                    <a:lstStyle/>
                    <a:p>
                      <a:pPr marL="0" marR="0" algn="r">
                        <a:lnSpc>
                          <a:spcPct val="120000"/>
                        </a:lnSpc>
                        <a:spcBef>
                          <a:spcPts val="0"/>
                        </a:spcBef>
                        <a:spcAft>
                          <a:spcPts val="0"/>
                        </a:spcAft>
                      </a:pPr>
                      <a:r>
                        <a:rPr lang="en-US" sz="1300">
                          <a:effectLst/>
                        </a:rPr>
                        <a:t>0.66</a:t>
                      </a:r>
                      <a:endParaRPr lang="en-US" sz="1900" i="1">
                        <a:effectLst/>
                        <a:latin typeface="Aptos" panose="020B0004020202020204" pitchFamily="34" charset="0"/>
                        <a:ea typeface="Times New Roman" panose="02020603050405020304" pitchFamily="18" charset="0"/>
                        <a:cs typeface="Times New Roman" panose="02020603050405020304" pitchFamily="18" charset="0"/>
                      </a:endParaRPr>
                    </a:p>
                  </a:txBody>
                  <a:tcPr marL="131354" marR="131354" marT="0" marB="0" anchor="b"/>
                </a:tc>
                <a:tc>
                  <a:txBody>
                    <a:bodyPr/>
                    <a:lstStyle/>
                    <a:p>
                      <a:pPr marL="0" marR="0" algn="r">
                        <a:lnSpc>
                          <a:spcPct val="120000"/>
                        </a:lnSpc>
                        <a:spcBef>
                          <a:spcPts val="0"/>
                        </a:spcBef>
                        <a:spcAft>
                          <a:spcPts val="0"/>
                        </a:spcAft>
                      </a:pPr>
                      <a:r>
                        <a:rPr lang="en-US" sz="1300">
                          <a:effectLst/>
                          <a:highlight>
                            <a:srgbClr val="92D050"/>
                          </a:highlight>
                        </a:rPr>
                        <a:t>0.62</a:t>
                      </a:r>
                      <a:endParaRPr lang="en-US" sz="1900" i="1">
                        <a:effectLst/>
                        <a:highlight>
                          <a:srgbClr val="92D050"/>
                        </a:highlight>
                        <a:latin typeface="Aptos" panose="020B0004020202020204" pitchFamily="34" charset="0"/>
                        <a:ea typeface="Times New Roman" panose="02020603050405020304" pitchFamily="18" charset="0"/>
                        <a:cs typeface="Times New Roman" panose="02020603050405020304" pitchFamily="18" charset="0"/>
                      </a:endParaRPr>
                    </a:p>
                  </a:txBody>
                  <a:tcPr marL="131354" marR="131354" marT="0" marB="0" anchor="b"/>
                </a:tc>
                <a:extLst>
                  <a:ext uri="{0D108BD9-81ED-4DB2-BD59-A6C34878D82A}">
                    <a16:rowId xmlns:a16="http://schemas.microsoft.com/office/drawing/2014/main" val="2008564817"/>
                  </a:ext>
                </a:extLst>
              </a:tr>
              <a:tr h="365138">
                <a:tc>
                  <a:txBody>
                    <a:bodyPr/>
                    <a:lstStyle/>
                    <a:p>
                      <a:pPr marL="0" marR="0">
                        <a:lnSpc>
                          <a:spcPct val="120000"/>
                        </a:lnSpc>
                        <a:spcBef>
                          <a:spcPts val="0"/>
                        </a:spcBef>
                        <a:spcAft>
                          <a:spcPts val="0"/>
                        </a:spcAft>
                      </a:pPr>
                      <a:r>
                        <a:rPr lang="en-US" sz="1300">
                          <a:effectLst/>
                        </a:rPr>
                        <a:t>R</a:t>
                      </a:r>
                      <a:r>
                        <a:rPr lang="en-US" sz="1300" baseline="30000">
                          <a:effectLst/>
                        </a:rPr>
                        <a:t>2</a:t>
                      </a:r>
                      <a:r>
                        <a:rPr lang="en-US" sz="1300">
                          <a:effectLst/>
                        </a:rPr>
                        <a:t> NAM forecast</a:t>
                      </a:r>
                      <a:endParaRPr lang="en-US" sz="1900" i="1">
                        <a:effectLst/>
                        <a:latin typeface="Aptos" panose="020B0004020202020204" pitchFamily="34" charset="0"/>
                        <a:ea typeface="Times New Roman" panose="02020603050405020304" pitchFamily="18" charset="0"/>
                        <a:cs typeface="Times New Roman" panose="02020603050405020304" pitchFamily="18" charset="0"/>
                      </a:endParaRPr>
                    </a:p>
                  </a:txBody>
                  <a:tcPr marL="131354" marR="131354" marT="0" marB="0" anchor="b"/>
                </a:tc>
                <a:tc>
                  <a:txBody>
                    <a:bodyPr/>
                    <a:lstStyle/>
                    <a:p>
                      <a:pPr marL="0" marR="0" algn="r">
                        <a:lnSpc>
                          <a:spcPct val="120000"/>
                        </a:lnSpc>
                        <a:spcBef>
                          <a:spcPts val="0"/>
                        </a:spcBef>
                        <a:spcAft>
                          <a:spcPts val="0"/>
                        </a:spcAft>
                      </a:pPr>
                      <a:r>
                        <a:rPr lang="en-US" sz="1300">
                          <a:effectLst/>
                        </a:rPr>
                        <a:t>0.67</a:t>
                      </a:r>
                      <a:endParaRPr lang="en-US" sz="1900" i="1">
                        <a:effectLst/>
                        <a:latin typeface="Aptos" panose="020B0004020202020204" pitchFamily="34" charset="0"/>
                        <a:ea typeface="Times New Roman" panose="02020603050405020304" pitchFamily="18" charset="0"/>
                        <a:cs typeface="Times New Roman" panose="02020603050405020304" pitchFamily="18" charset="0"/>
                      </a:endParaRPr>
                    </a:p>
                  </a:txBody>
                  <a:tcPr marL="131354" marR="131354" marT="0" marB="0" anchor="b"/>
                </a:tc>
                <a:tc>
                  <a:txBody>
                    <a:bodyPr/>
                    <a:lstStyle/>
                    <a:p>
                      <a:pPr marL="0" marR="0" algn="r">
                        <a:lnSpc>
                          <a:spcPct val="120000"/>
                        </a:lnSpc>
                        <a:spcBef>
                          <a:spcPts val="0"/>
                        </a:spcBef>
                        <a:spcAft>
                          <a:spcPts val="0"/>
                        </a:spcAft>
                      </a:pPr>
                      <a:r>
                        <a:rPr lang="en-US" sz="1300">
                          <a:effectLst/>
                          <a:highlight>
                            <a:srgbClr val="92D050"/>
                          </a:highlight>
                        </a:rPr>
                        <a:t>0.74</a:t>
                      </a:r>
                      <a:endParaRPr lang="en-US" sz="1900" i="1">
                        <a:effectLst/>
                        <a:highlight>
                          <a:srgbClr val="92D050"/>
                        </a:highlight>
                        <a:latin typeface="Aptos" panose="020B0004020202020204" pitchFamily="34" charset="0"/>
                        <a:ea typeface="Times New Roman" panose="02020603050405020304" pitchFamily="18" charset="0"/>
                        <a:cs typeface="Times New Roman" panose="02020603050405020304" pitchFamily="18" charset="0"/>
                      </a:endParaRPr>
                    </a:p>
                  </a:txBody>
                  <a:tcPr marL="131354" marR="131354" marT="0" marB="0" anchor="b"/>
                </a:tc>
                <a:tc>
                  <a:txBody>
                    <a:bodyPr/>
                    <a:lstStyle/>
                    <a:p>
                      <a:pPr marL="0" marR="0" algn="r">
                        <a:lnSpc>
                          <a:spcPct val="120000"/>
                        </a:lnSpc>
                        <a:spcBef>
                          <a:spcPts val="0"/>
                        </a:spcBef>
                        <a:spcAft>
                          <a:spcPts val="0"/>
                        </a:spcAft>
                      </a:pPr>
                      <a:r>
                        <a:rPr lang="en-US" sz="1300">
                          <a:effectLst/>
                          <a:highlight>
                            <a:srgbClr val="92D050"/>
                          </a:highlight>
                        </a:rPr>
                        <a:t>0.71</a:t>
                      </a:r>
                      <a:endParaRPr lang="en-US" sz="1900" i="1">
                        <a:effectLst/>
                        <a:highlight>
                          <a:srgbClr val="92D050"/>
                        </a:highlight>
                        <a:latin typeface="Aptos" panose="020B0004020202020204" pitchFamily="34" charset="0"/>
                        <a:ea typeface="Times New Roman" panose="02020603050405020304" pitchFamily="18" charset="0"/>
                        <a:cs typeface="Times New Roman" panose="02020603050405020304" pitchFamily="18" charset="0"/>
                      </a:endParaRPr>
                    </a:p>
                  </a:txBody>
                  <a:tcPr marL="131354" marR="131354" marT="0" marB="0" anchor="b"/>
                </a:tc>
                <a:tc>
                  <a:txBody>
                    <a:bodyPr/>
                    <a:lstStyle/>
                    <a:p>
                      <a:pPr marL="0" marR="0" algn="r">
                        <a:lnSpc>
                          <a:spcPct val="120000"/>
                        </a:lnSpc>
                        <a:spcBef>
                          <a:spcPts val="0"/>
                        </a:spcBef>
                        <a:spcAft>
                          <a:spcPts val="0"/>
                        </a:spcAft>
                      </a:pPr>
                      <a:r>
                        <a:rPr lang="en-US" sz="1300">
                          <a:effectLst/>
                        </a:rPr>
                        <a:t>0.20</a:t>
                      </a:r>
                      <a:endParaRPr lang="en-US" sz="1900" i="1">
                        <a:effectLst/>
                        <a:latin typeface="Aptos" panose="020B0004020202020204" pitchFamily="34" charset="0"/>
                        <a:ea typeface="Times New Roman" panose="02020603050405020304" pitchFamily="18" charset="0"/>
                        <a:cs typeface="Times New Roman" panose="02020603050405020304" pitchFamily="18" charset="0"/>
                      </a:endParaRPr>
                    </a:p>
                  </a:txBody>
                  <a:tcPr marL="131354" marR="131354" marT="0" marB="0" anchor="b"/>
                </a:tc>
                <a:extLst>
                  <a:ext uri="{0D108BD9-81ED-4DB2-BD59-A6C34878D82A}">
                    <a16:rowId xmlns:a16="http://schemas.microsoft.com/office/drawing/2014/main" val="1975696859"/>
                  </a:ext>
                </a:extLst>
              </a:tr>
              <a:tr h="498547">
                <a:tc>
                  <a:txBody>
                    <a:bodyPr/>
                    <a:lstStyle/>
                    <a:p>
                      <a:pPr marL="0" marR="0">
                        <a:lnSpc>
                          <a:spcPct val="120000"/>
                        </a:lnSpc>
                        <a:spcBef>
                          <a:spcPts val="0"/>
                        </a:spcBef>
                        <a:spcAft>
                          <a:spcPts val="0"/>
                        </a:spcAft>
                      </a:pPr>
                      <a:r>
                        <a:rPr lang="en-US" sz="1300">
                          <a:effectLst/>
                        </a:rPr>
                        <a:t>MSE model prediction</a:t>
                      </a:r>
                      <a:endParaRPr lang="en-US" sz="1900" i="1">
                        <a:effectLst/>
                        <a:latin typeface="Aptos" panose="020B0004020202020204" pitchFamily="34" charset="0"/>
                        <a:ea typeface="Times New Roman" panose="02020603050405020304" pitchFamily="18" charset="0"/>
                        <a:cs typeface="Times New Roman" panose="02020603050405020304" pitchFamily="18" charset="0"/>
                      </a:endParaRPr>
                    </a:p>
                  </a:txBody>
                  <a:tcPr marL="131354" marR="131354" marT="0" marB="0" anchor="b"/>
                </a:tc>
                <a:tc>
                  <a:txBody>
                    <a:bodyPr/>
                    <a:lstStyle/>
                    <a:p>
                      <a:pPr marL="0" marR="0" algn="r">
                        <a:lnSpc>
                          <a:spcPct val="120000"/>
                        </a:lnSpc>
                        <a:spcBef>
                          <a:spcPts val="0"/>
                        </a:spcBef>
                        <a:spcAft>
                          <a:spcPts val="0"/>
                        </a:spcAft>
                      </a:pPr>
                      <a:r>
                        <a:rPr lang="en-US" sz="1300">
                          <a:effectLst/>
                          <a:highlight>
                            <a:srgbClr val="92D050"/>
                          </a:highlight>
                        </a:rPr>
                        <a:t>10.76</a:t>
                      </a:r>
                      <a:endParaRPr lang="en-US" sz="1900" i="1">
                        <a:effectLst/>
                        <a:highlight>
                          <a:srgbClr val="92D050"/>
                        </a:highlight>
                        <a:latin typeface="Aptos" panose="020B0004020202020204" pitchFamily="34" charset="0"/>
                        <a:ea typeface="Times New Roman" panose="02020603050405020304" pitchFamily="18" charset="0"/>
                        <a:cs typeface="Times New Roman" panose="02020603050405020304" pitchFamily="18" charset="0"/>
                      </a:endParaRPr>
                    </a:p>
                  </a:txBody>
                  <a:tcPr marL="131354" marR="131354" marT="0" marB="0" anchor="b"/>
                </a:tc>
                <a:tc>
                  <a:txBody>
                    <a:bodyPr/>
                    <a:lstStyle/>
                    <a:p>
                      <a:pPr marL="0" marR="0" algn="r">
                        <a:lnSpc>
                          <a:spcPct val="120000"/>
                        </a:lnSpc>
                        <a:spcBef>
                          <a:spcPts val="0"/>
                        </a:spcBef>
                        <a:spcAft>
                          <a:spcPts val="0"/>
                        </a:spcAft>
                      </a:pPr>
                      <a:r>
                        <a:rPr lang="en-US" sz="1300">
                          <a:effectLst/>
                          <a:highlight>
                            <a:srgbClr val="92D050"/>
                          </a:highlight>
                        </a:rPr>
                        <a:t>0.048</a:t>
                      </a:r>
                      <a:endParaRPr lang="en-US" sz="1900" i="1">
                        <a:effectLst/>
                        <a:highlight>
                          <a:srgbClr val="92D050"/>
                        </a:highlight>
                        <a:latin typeface="Aptos" panose="020B0004020202020204" pitchFamily="34" charset="0"/>
                        <a:ea typeface="Times New Roman" panose="02020603050405020304" pitchFamily="18" charset="0"/>
                        <a:cs typeface="Times New Roman" panose="02020603050405020304" pitchFamily="18" charset="0"/>
                      </a:endParaRPr>
                    </a:p>
                  </a:txBody>
                  <a:tcPr marL="131354" marR="131354" marT="0" marB="0" anchor="b"/>
                </a:tc>
                <a:tc>
                  <a:txBody>
                    <a:bodyPr/>
                    <a:lstStyle/>
                    <a:p>
                      <a:pPr marL="0" marR="0" algn="r">
                        <a:lnSpc>
                          <a:spcPct val="120000"/>
                        </a:lnSpc>
                        <a:spcBef>
                          <a:spcPts val="0"/>
                        </a:spcBef>
                        <a:spcAft>
                          <a:spcPts val="0"/>
                        </a:spcAft>
                      </a:pPr>
                      <a:r>
                        <a:rPr lang="en-US" sz="1300">
                          <a:effectLst/>
                        </a:rPr>
                        <a:t>0.036</a:t>
                      </a:r>
                      <a:endParaRPr lang="en-US" sz="1900" i="1">
                        <a:effectLst/>
                        <a:latin typeface="Aptos" panose="020B0004020202020204" pitchFamily="34" charset="0"/>
                        <a:ea typeface="Times New Roman" panose="02020603050405020304" pitchFamily="18" charset="0"/>
                        <a:cs typeface="Times New Roman" panose="02020603050405020304" pitchFamily="18" charset="0"/>
                      </a:endParaRPr>
                    </a:p>
                  </a:txBody>
                  <a:tcPr marL="131354" marR="131354" marT="0" marB="0" anchor="b"/>
                </a:tc>
                <a:tc>
                  <a:txBody>
                    <a:bodyPr/>
                    <a:lstStyle/>
                    <a:p>
                      <a:pPr marL="0" marR="0" algn="r">
                        <a:lnSpc>
                          <a:spcPct val="120000"/>
                        </a:lnSpc>
                        <a:spcBef>
                          <a:spcPts val="0"/>
                        </a:spcBef>
                        <a:spcAft>
                          <a:spcPts val="0"/>
                        </a:spcAft>
                      </a:pPr>
                      <a:r>
                        <a:rPr lang="en-US" sz="1300">
                          <a:effectLst/>
                          <a:highlight>
                            <a:srgbClr val="92D050"/>
                          </a:highlight>
                        </a:rPr>
                        <a:t>5.23</a:t>
                      </a:r>
                      <a:endParaRPr lang="en-US" sz="1900" i="1">
                        <a:effectLst/>
                        <a:highlight>
                          <a:srgbClr val="92D050"/>
                        </a:highlight>
                        <a:latin typeface="Aptos" panose="020B0004020202020204" pitchFamily="34" charset="0"/>
                        <a:ea typeface="Times New Roman" panose="02020603050405020304" pitchFamily="18" charset="0"/>
                        <a:cs typeface="Times New Roman" panose="02020603050405020304" pitchFamily="18" charset="0"/>
                      </a:endParaRPr>
                    </a:p>
                  </a:txBody>
                  <a:tcPr marL="131354" marR="131354" marT="0" marB="0" anchor="b"/>
                </a:tc>
                <a:extLst>
                  <a:ext uri="{0D108BD9-81ED-4DB2-BD59-A6C34878D82A}">
                    <a16:rowId xmlns:a16="http://schemas.microsoft.com/office/drawing/2014/main" val="1027584096"/>
                  </a:ext>
                </a:extLst>
              </a:tr>
              <a:tr h="365138">
                <a:tc>
                  <a:txBody>
                    <a:bodyPr/>
                    <a:lstStyle/>
                    <a:p>
                      <a:pPr marL="0" marR="0">
                        <a:lnSpc>
                          <a:spcPct val="120000"/>
                        </a:lnSpc>
                        <a:spcBef>
                          <a:spcPts val="0"/>
                        </a:spcBef>
                        <a:spcAft>
                          <a:spcPts val="0"/>
                        </a:spcAft>
                      </a:pPr>
                      <a:r>
                        <a:rPr lang="en-US" sz="1300">
                          <a:effectLst/>
                        </a:rPr>
                        <a:t>MSE NAM forecast</a:t>
                      </a:r>
                      <a:endParaRPr lang="en-US" sz="1900" i="1">
                        <a:effectLst/>
                        <a:latin typeface="Aptos" panose="020B0004020202020204" pitchFamily="34" charset="0"/>
                        <a:ea typeface="Times New Roman" panose="02020603050405020304" pitchFamily="18" charset="0"/>
                        <a:cs typeface="Times New Roman" panose="02020603050405020304" pitchFamily="18" charset="0"/>
                      </a:endParaRPr>
                    </a:p>
                  </a:txBody>
                  <a:tcPr marL="131354" marR="131354" marT="0" marB="0" anchor="b"/>
                </a:tc>
                <a:tc>
                  <a:txBody>
                    <a:bodyPr/>
                    <a:lstStyle/>
                    <a:p>
                      <a:pPr marL="0" marR="0" algn="r">
                        <a:lnSpc>
                          <a:spcPct val="120000"/>
                        </a:lnSpc>
                        <a:spcBef>
                          <a:spcPts val="0"/>
                        </a:spcBef>
                        <a:spcAft>
                          <a:spcPts val="0"/>
                        </a:spcAft>
                      </a:pPr>
                      <a:r>
                        <a:rPr lang="en-US" sz="1300">
                          <a:effectLst/>
                        </a:rPr>
                        <a:t>17.25</a:t>
                      </a:r>
                      <a:endParaRPr lang="en-US" sz="1900" i="1">
                        <a:effectLst/>
                        <a:latin typeface="Aptos" panose="020B0004020202020204" pitchFamily="34" charset="0"/>
                        <a:ea typeface="Times New Roman" panose="02020603050405020304" pitchFamily="18" charset="0"/>
                        <a:cs typeface="Times New Roman" panose="02020603050405020304" pitchFamily="18" charset="0"/>
                      </a:endParaRPr>
                    </a:p>
                  </a:txBody>
                  <a:tcPr marL="131354" marR="131354" marT="0" marB="0" anchor="b"/>
                </a:tc>
                <a:tc>
                  <a:txBody>
                    <a:bodyPr/>
                    <a:lstStyle/>
                    <a:p>
                      <a:pPr marL="0" marR="0" algn="r">
                        <a:lnSpc>
                          <a:spcPct val="120000"/>
                        </a:lnSpc>
                        <a:spcBef>
                          <a:spcPts val="0"/>
                        </a:spcBef>
                        <a:spcAft>
                          <a:spcPts val="0"/>
                        </a:spcAft>
                      </a:pPr>
                      <a:r>
                        <a:rPr lang="en-US" sz="1300">
                          <a:effectLst/>
                        </a:rPr>
                        <a:t>0.058</a:t>
                      </a:r>
                      <a:endParaRPr lang="en-US" sz="1900" i="1">
                        <a:effectLst/>
                        <a:latin typeface="Aptos" panose="020B0004020202020204" pitchFamily="34" charset="0"/>
                        <a:ea typeface="Times New Roman" panose="02020603050405020304" pitchFamily="18" charset="0"/>
                        <a:cs typeface="Times New Roman" panose="02020603050405020304" pitchFamily="18" charset="0"/>
                      </a:endParaRPr>
                    </a:p>
                  </a:txBody>
                  <a:tcPr marL="131354" marR="131354" marT="0" marB="0" anchor="b"/>
                </a:tc>
                <a:tc>
                  <a:txBody>
                    <a:bodyPr/>
                    <a:lstStyle/>
                    <a:p>
                      <a:pPr marL="0" marR="0" algn="r">
                        <a:lnSpc>
                          <a:spcPct val="120000"/>
                        </a:lnSpc>
                        <a:spcBef>
                          <a:spcPts val="0"/>
                        </a:spcBef>
                        <a:spcAft>
                          <a:spcPts val="0"/>
                        </a:spcAft>
                      </a:pPr>
                      <a:r>
                        <a:rPr lang="en-US" sz="1300">
                          <a:effectLst/>
                          <a:highlight>
                            <a:srgbClr val="92D050"/>
                          </a:highlight>
                        </a:rPr>
                        <a:t>0.027</a:t>
                      </a:r>
                      <a:endParaRPr lang="en-US" sz="1900" i="1">
                        <a:effectLst/>
                        <a:highlight>
                          <a:srgbClr val="92D050"/>
                        </a:highlight>
                        <a:latin typeface="Aptos" panose="020B0004020202020204" pitchFamily="34" charset="0"/>
                        <a:ea typeface="Times New Roman" panose="02020603050405020304" pitchFamily="18" charset="0"/>
                        <a:cs typeface="Times New Roman" panose="02020603050405020304" pitchFamily="18" charset="0"/>
                      </a:endParaRPr>
                    </a:p>
                  </a:txBody>
                  <a:tcPr marL="131354" marR="131354" marT="0" marB="0" anchor="b"/>
                </a:tc>
                <a:tc>
                  <a:txBody>
                    <a:bodyPr/>
                    <a:lstStyle/>
                    <a:p>
                      <a:pPr marL="0" marR="0" algn="r">
                        <a:lnSpc>
                          <a:spcPct val="120000"/>
                        </a:lnSpc>
                        <a:spcBef>
                          <a:spcPts val="0"/>
                        </a:spcBef>
                        <a:spcAft>
                          <a:spcPts val="0"/>
                        </a:spcAft>
                      </a:pPr>
                      <a:r>
                        <a:rPr lang="en-US" sz="1300" dirty="0">
                          <a:effectLst/>
                        </a:rPr>
                        <a:t>9.29</a:t>
                      </a:r>
                      <a:endParaRPr lang="en-US" sz="1900" i="1" dirty="0">
                        <a:effectLst/>
                        <a:latin typeface="Aptos" panose="020B0004020202020204" pitchFamily="34" charset="0"/>
                        <a:ea typeface="Times New Roman" panose="02020603050405020304" pitchFamily="18" charset="0"/>
                        <a:cs typeface="Times New Roman" panose="02020603050405020304" pitchFamily="18" charset="0"/>
                      </a:endParaRPr>
                    </a:p>
                  </a:txBody>
                  <a:tcPr marL="131354" marR="131354" marT="0" marB="0" anchor="b"/>
                </a:tc>
                <a:extLst>
                  <a:ext uri="{0D108BD9-81ED-4DB2-BD59-A6C34878D82A}">
                    <a16:rowId xmlns:a16="http://schemas.microsoft.com/office/drawing/2014/main" val="2558104571"/>
                  </a:ext>
                </a:extLst>
              </a:tr>
            </a:tbl>
          </a:graphicData>
        </a:graphic>
      </p:graphicFrame>
      <p:sp>
        <p:nvSpPr>
          <p:cNvPr id="9" name="TextBox 8">
            <a:extLst>
              <a:ext uri="{FF2B5EF4-FFF2-40B4-BE49-F238E27FC236}">
                <a16:creationId xmlns:a16="http://schemas.microsoft.com/office/drawing/2014/main" id="{5F6A1ED1-8AF7-1F91-CA1F-EA643C11CB79}"/>
              </a:ext>
            </a:extLst>
          </p:cNvPr>
          <p:cNvSpPr txBox="1"/>
          <p:nvPr/>
        </p:nvSpPr>
        <p:spPr>
          <a:xfrm>
            <a:off x="841248" y="2337019"/>
            <a:ext cx="2339632" cy="2399952"/>
          </a:xfrm>
          <a:prstGeom prst="rect">
            <a:avLst/>
          </a:prstGeom>
          <a:solidFill>
            <a:schemeClr val="bg1">
              <a:alpha val="49801"/>
            </a:schemeClr>
          </a:solidFill>
        </p:spPr>
        <p:txBody>
          <a:bodyPr wrap="square">
            <a:spAutoFit/>
          </a:bodyPr>
          <a:lstStyle/>
          <a:p>
            <a:pPr marL="0" marR="0">
              <a:lnSpc>
                <a:spcPct val="120000"/>
              </a:lnSpc>
              <a:spcBef>
                <a:spcPts val="0"/>
              </a:spcBef>
              <a:spcAft>
                <a:spcPts val="1000"/>
              </a:spcAft>
            </a:pPr>
            <a:r>
              <a:rPr lang="en-US" sz="1800" b="1" i="1" dirty="0">
                <a:solidFill>
                  <a:srgbClr val="BF4E14"/>
                </a:solidFill>
                <a:effectLst/>
                <a:latin typeface="Aptos" panose="020B0004020202020204" pitchFamily="34" charset="0"/>
                <a:ea typeface="Times New Roman" panose="02020603050405020304" pitchFamily="18" charset="0"/>
                <a:cs typeface="Times New Roman" panose="02020603050405020304" pitchFamily="18" charset="0"/>
              </a:rPr>
              <a:t>R</a:t>
            </a:r>
            <a:r>
              <a:rPr lang="en-US" sz="1800" b="1" i="1" baseline="30000" dirty="0">
                <a:solidFill>
                  <a:srgbClr val="BF4E14"/>
                </a:solidFill>
                <a:effectLst/>
                <a:latin typeface="Aptos" panose="020B0004020202020204" pitchFamily="34" charset="0"/>
                <a:ea typeface="Times New Roman" panose="02020603050405020304" pitchFamily="18" charset="0"/>
                <a:cs typeface="Times New Roman (Body CS)"/>
              </a:rPr>
              <a:t>2</a:t>
            </a:r>
            <a:r>
              <a:rPr lang="en-US" sz="1800" b="1" i="1" dirty="0">
                <a:solidFill>
                  <a:srgbClr val="BF4E14"/>
                </a:solidFill>
                <a:effectLst/>
                <a:latin typeface="Aptos" panose="020B0004020202020204" pitchFamily="34" charset="0"/>
                <a:ea typeface="Times New Roman" panose="02020603050405020304" pitchFamily="18" charset="0"/>
                <a:cs typeface="Times New Roman" panose="02020603050405020304" pitchFamily="18" charset="0"/>
              </a:rPr>
              <a:t> and MSE values for the multilinear regression models. The higher R</a:t>
            </a:r>
            <a:r>
              <a:rPr lang="en-US" sz="1800" b="1" i="1" baseline="30000" dirty="0">
                <a:solidFill>
                  <a:srgbClr val="BF4E14"/>
                </a:solidFill>
                <a:effectLst/>
                <a:latin typeface="Aptos" panose="020B0004020202020204" pitchFamily="34" charset="0"/>
                <a:ea typeface="Times New Roman" panose="02020603050405020304" pitchFamily="18" charset="0"/>
                <a:cs typeface="Times New Roman (Body CS)"/>
              </a:rPr>
              <a:t>2</a:t>
            </a:r>
            <a:r>
              <a:rPr lang="en-US" sz="1800" b="1" i="1" dirty="0">
                <a:solidFill>
                  <a:srgbClr val="BF4E14"/>
                </a:solidFill>
                <a:effectLst/>
                <a:latin typeface="Aptos" panose="020B0004020202020204" pitchFamily="34" charset="0"/>
                <a:ea typeface="Times New Roman" panose="02020603050405020304" pitchFamily="18" charset="0"/>
                <a:cs typeface="Times New Roman" panose="02020603050405020304" pitchFamily="18" charset="0"/>
              </a:rPr>
              <a:t> and lower MSE values are highlighted in green.</a:t>
            </a:r>
          </a:p>
        </p:txBody>
      </p:sp>
    </p:spTree>
    <p:extLst>
      <p:ext uri="{BB962C8B-B14F-4D97-AF65-F5344CB8AC3E}">
        <p14:creationId xmlns:p14="http://schemas.microsoft.com/office/powerpoint/2010/main" val="612407836"/>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riangular abstract background">
            <a:extLst>
              <a:ext uri="{FF2B5EF4-FFF2-40B4-BE49-F238E27FC236}">
                <a16:creationId xmlns:a16="http://schemas.microsoft.com/office/drawing/2014/main" id="{1AF044F3-45C7-9FFE-4A4F-ECCA4FB99F53}"/>
              </a:ext>
            </a:extLst>
          </p:cNvPr>
          <p:cNvPicPr>
            <a:picLocks noChangeAspect="1"/>
          </p:cNvPicPr>
          <p:nvPr/>
        </p:nvPicPr>
        <p:blipFill>
          <a:blip r:embed="rId2">
            <a:alphaModFix amt="40000"/>
          </a:blip>
          <a:srcRect t="15709" r="-1" b="-1"/>
          <a:stretch/>
        </p:blipFill>
        <p:spPr>
          <a:xfrm>
            <a:off x="20" y="10"/>
            <a:ext cx="12188932" cy="6857990"/>
          </a:xfrm>
          <a:prstGeom prst="rect">
            <a:avLst/>
          </a:prstGeom>
        </p:spPr>
      </p:pic>
      <p:sp>
        <p:nvSpPr>
          <p:cNvPr id="3" name="Subtitle 2">
            <a:extLst>
              <a:ext uri="{FF2B5EF4-FFF2-40B4-BE49-F238E27FC236}">
                <a16:creationId xmlns:a16="http://schemas.microsoft.com/office/drawing/2014/main" id="{FEBEFC93-373B-12B3-6E89-899CD71F9FFC}"/>
              </a:ext>
            </a:extLst>
          </p:cNvPr>
          <p:cNvSpPr>
            <a:spLocks noGrp="1"/>
          </p:cNvSpPr>
          <p:nvPr>
            <p:ph type="subTitle" idx="1"/>
          </p:nvPr>
        </p:nvSpPr>
        <p:spPr>
          <a:xfrm>
            <a:off x="841248" y="663960"/>
            <a:ext cx="9456049" cy="1027113"/>
          </a:xfrm>
        </p:spPr>
        <p:txBody>
          <a:bodyPr anchor="t">
            <a:normAutofit/>
          </a:bodyPr>
          <a:lstStyle/>
          <a:p>
            <a:pPr algn="l"/>
            <a:r>
              <a:rPr lang="en-US" sz="3000" dirty="0"/>
              <a:t>Analysis : Multilinear Regression to Model Site-Specific Conditions Better than Direct NAM Forecast</a:t>
            </a:r>
          </a:p>
        </p:txBody>
      </p:sp>
      <p:sp>
        <p:nvSpPr>
          <p:cNvPr id="8" name="Subtitle 2">
            <a:extLst>
              <a:ext uri="{FF2B5EF4-FFF2-40B4-BE49-F238E27FC236}">
                <a16:creationId xmlns:a16="http://schemas.microsoft.com/office/drawing/2014/main" id="{D13C72CA-A6B8-B249-A895-C5CA493A8D90}"/>
              </a:ext>
            </a:extLst>
          </p:cNvPr>
          <p:cNvSpPr txBox="1">
            <a:spLocks/>
          </p:cNvSpPr>
          <p:nvPr/>
        </p:nvSpPr>
        <p:spPr>
          <a:xfrm>
            <a:off x="841248" y="1496585"/>
            <a:ext cx="9456049" cy="4697455"/>
          </a:xfrm>
          <a:prstGeom prst="rect">
            <a:avLst/>
          </a:prstGeom>
        </p:spPr>
        <p:txBody>
          <a:bodyPr vert="horz" lIns="91440" tIns="45720" rIns="91440" bIns="45720" rtlCol="0" anchor="t">
            <a:normAutofit/>
          </a:bodyPr>
          <a:lstStyle>
            <a:lvl1pPr marL="0" indent="0" algn="l" defTabSz="914400" rtl="0" eaLnBrk="1" latinLnBrk="0" hangingPunct="1">
              <a:lnSpc>
                <a:spcPct val="13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ctr" defTabSz="914400" rtl="0" eaLnBrk="1" latinLnBrk="0" hangingPunct="1">
              <a:lnSpc>
                <a:spcPct val="13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3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3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3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endParaRPr lang="en-US" b="0" i="0" dirty="0">
              <a:solidFill>
                <a:srgbClr val="1F2328"/>
              </a:solidFill>
              <a:effectLst/>
              <a:latin typeface="-apple-system"/>
            </a:endParaRPr>
          </a:p>
        </p:txBody>
      </p:sp>
      <p:grpSp>
        <p:nvGrpSpPr>
          <p:cNvPr id="2" name="Group 1">
            <a:extLst>
              <a:ext uri="{FF2B5EF4-FFF2-40B4-BE49-F238E27FC236}">
                <a16:creationId xmlns:a16="http://schemas.microsoft.com/office/drawing/2014/main" id="{8E191CB4-105C-905E-5510-B3633F2AA2F4}"/>
              </a:ext>
            </a:extLst>
          </p:cNvPr>
          <p:cNvGrpSpPr/>
          <p:nvPr/>
        </p:nvGrpSpPr>
        <p:grpSpPr>
          <a:xfrm>
            <a:off x="583091" y="2079077"/>
            <a:ext cx="11022789" cy="2513612"/>
            <a:chOff x="0" y="0"/>
            <a:chExt cx="6898356" cy="1574375"/>
          </a:xfrm>
        </p:grpSpPr>
        <p:pic>
          <p:nvPicPr>
            <p:cNvPr id="5" name="Picture 4">
              <a:extLst>
                <a:ext uri="{FF2B5EF4-FFF2-40B4-BE49-F238E27FC236}">
                  <a16:creationId xmlns:a16="http://schemas.microsoft.com/office/drawing/2014/main" id="{EDD11322-7D3A-9D72-DBE1-DEF590BC99C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0" y="5122"/>
              <a:ext cx="2272664" cy="1563921"/>
            </a:xfrm>
            <a:prstGeom prst="rect">
              <a:avLst/>
            </a:prstGeom>
          </p:spPr>
        </p:pic>
        <p:pic>
          <p:nvPicPr>
            <p:cNvPr id="6" name="Picture 5">
              <a:extLst>
                <a:ext uri="{FF2B5EF4-FFF2-40B4-BE49-F238E27FC236}">
                  <a16:creationId xmlns:a16="http://schemas.microsoft.com/office/drawing/2014/main" id="{CA636B60-1BE1-A7A4-EC18-B1588D238A6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316623" y="8466"/>
              <a:ext cx="2275554" cy="1565909"/>
            </a:xfrm>
            <a:prstGeom prst="rect">
              <a:avLst/>
            </a:prstGeom>
          </p:spPr>
        </p:pic>
        <p:pic>
          <p:nvPicPr>
            <p:cNvPr id="7" name="Picture 6">
              <a:extLst>
                <a:ext uri="{FF2B5EF4-FFF2-40B4-BE49-F238E27FC236}">
                  <a16:creationId xmlns:a16="http://schemas.microsoft.com/office/drawing/2014/main" id="{721A728E-4F9E-4D0A-F71C-261F47290FB8}"/>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610806" y="0"/>
              <a:ext cx="2287550" cy="1574164"/>
            </a:xfrm>
            <a:prstGeom prst="rect">
              <a:avLst/>
            </a:prstGeom>
          </p:spPr>
        </p:pic>
      </p:grpSp>
      <p:sp>
        <p:nvSpPr>
          <p:cNvPr id="11" name="Rectangle 3">
            <a:extLst>
              <a:ext uri="{FF2B5EF4-FFF2-40B4-BE49-F238E27FC236}">
                <a16:creationId xmlns:a16="http://schemas.microsoft.com/office/drawing/2014/main" id="{84AECCCD-D0BD-EADC-6E6C-31C97702B095}"/>
              </a:ext>
            </a:extLst>
          </p:cNvPr>
          <p:cNvSpPr>
            <a:spLocks noChangeArrowheads="1"/>
          </p:cNvSpPr>
          <p:nvPr/>
        </p:nvSpPr>
        <p:spPr bwMode="auto">
          <a:xfrm>
            <a:off x="583092" y="4761743"/>
            <a:ext cx="11022788" cy="1477328"/>
          </a:xfrm>
          <a:prstGeom prst="rect">
            <a:avLst/>
          </a:prstGeom>
          <a:solidFill>
            <a:schemeClr val="bg1">
              <a:alpha val="50395"/>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1" u="none" strike="noStrike" cap="none" normalizeH="0" baseline="0" dirty="0">
                <a:ln>
                  <a:noFill/>
                </a:ln>
                <a:solidFill>
                  <a:srgbClr val="BF4E14"/>
                </a:solidFill>
                <a:effectLst/>
                <a:latin typeface="Aptos" panose="020B0004020202020204" pitchFamily="34" charset="0"/>
                <a:ea typeface="Times New Roman" panose="02020603050405020304" pitchFamily="18" charset="0"/>
                <a:cs typeface="Times New Roman" panose="02020603050405020304" pitchFamily="18" charset="0"/>
              </a:rPr>
              <a:t>Histograms of the differences between the NAM data and the 3d anemometer and the regression prediction and the 3d anemometer. The forecast period is limited 1-12  hours and the wind speeds &gt; 1m/s (2.24 mph). For all three dependent variables, the multilinear regression model gives a tighter histogram, with fewer large differences between the predicted and actual values. (The NAM-3d is the same data as in Figure 6 histograms for NAM-3d.)</a:t>
            </a:r>
            <a:endParaRPr kumimoji="0" lang="en-US" altLang="en-US"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120192352"/>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riangular abstract background">
            <a:extLst>
              <a:ext uri="{FF2B5EF4-FFF2-40B4-BE49-F238E27FC236}">
                <a16:creationId xmlns:a16="http://schemas.microsoft.com/office/drawing/2014/main" id="{1AF044F3-45C7-9FFE-4A4F-ECCA4FB99F53}"/>
              </a:ext>
            </a:extLst>
          </p:cNvPr>
          <p:cNvPicPr>
            <a:picLocks noChangeAspect="1"/>
          </p:cNvPicPr>
          <p:nvPr/>
        </p:nvPicPr>
        <p:blipFill>
          <a:blip r:embed="rId2">
            <a:alphaModFix amt="40000"/>
          </a:blip>
          <a:srcRect t="15709" r="-1" b="-1"/>
          <a:stretch/>
        </p:blipFill>
        <p:spPr>
          <a:xfrm>
            <a:off x="20" y="10"/>
            <a:ext cx="12188932" cy="6857990"/>
          </a:xfrm>
          <a:prstGeom prst="rect">
            <a:avLst/>
          </a:prstGeom>
        </p:spPr>
      </p:pic>
      <p:sp>
        <p:nvSpPr>
          <p:cNvPr id="3" name="Subtitle 2">
            <a:extLst>
              <a:ext uri="{FF2B5EF4-FFF2-40B4-BE49-F238E27FC236}">
                <a16:creationId xmlns:a16="http://schemas.microsoft.com/office/drawing/2014/main" id="{FEBEFC93-373B-12B3-6E89-899CD71F9FFC}"/>
              </a:ext>
            </a:extLst>
          </p:cNvPr>
          <p:cNvSpPr>
            <a:spLocks noGrp="1"/>
          </p:cNvSpPr>
          <p:nvPr>
            <p:ph type="subTitle" idx="1"/>
          </p:nvPr>
        </p:nvSpPr>
        <p:spPr>
          <a:xfrm>
            <a:off x="841248" y="663960"/>
            <a:ext cx="9456049" cy="1027113"/>
          </a:xfrm>
        </p:spPr>
        <p:txBody>
          <a:bodyPr anchor="t">
            <a:normAutofit/>
          </a:bodyPr>
          <a:lstStyle/>
          <a:p>
            <a:pPr algn="l"/>
            <a:r>
              <a:rPr lang="en-US" sz="3000" dirty="0"/>
              <a:t>Analysis : Multilinear Regression to Model Site-Specific Conditions Better than Direct NAM Forecast</a:t>
            </a:r>
          </a:p>
        </p:txBody>
      </p:sp>
      <p:sp>
        <p:nvSpPr>
          <p:cNvPr id="8" name="Subtitle 2">
            <a:extLst>
              <a:ext uri="{FF2B5EF4-FFF2-40B4-BE49-F238E27FC236}">
                <a16:creationId xmlns:a16="http://schemas.microsoft.com/office/drawing/2014/main" id="{D13C72CA-A6B8-B249-A895-C5CA493A8D90}"/>
              </a:ext>
            </a:extLst>
          </p:cNvPr>
          <p:cNvSpPr txBox="1">
            <a:spLocks/>
          </p:cNvSpPr>
          <p:nvPr/>
        </p:nvSpPr>
        <p:spPr>
          <a:xfrm>
            <a:off x="841248" y="1496585"/>
            <a:ext cx="9456049" cy="4697455"/>
          </a:xfrm>
          <a:prstGeom prst="rect">
            <a:avLst/>
          </a:prstGeom>
        </p:spPr>
        <p:txBody>
          <a:bodyPr vert="horz" lIns="91440" tIns="45720" rIns="91440" bIns="45720" rtlCol="0" anchor="t">
            <a:normAutofit/>
          </a:bodyPr>
          <a:lstStyle>
            <a:lvl1pPr marL="0" indent="0" algn="l" defTabSz="914400" rtl="0" eaLnBrk="1" latinLnBrk="0" hangingPunct="1">
              <a:lnSpc>
                <a:spcPct val="13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ctr" defTabSz="914400" rtl="0" eaLnBrk="1" latinLnBrk="0" hangingPunct="1">
              <a:lnSpc>
                <a:spcPct val="13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3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3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3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endParaRPr lang="en-US" b="0" i="0" dirty="0">
              <a:solidFill>
                <a:srgbClr val="1F2328"/>
              </a:solidFill>
              <a:effectLst/>
              <a:latin typeface="-apple-system"/>
            </a:endParaRPr>
          </a:p>
        </p:txBody>
      </p:sp>
      <p:graphicFrame>
        <p:nvGraphicFramePr>
          <p:cNvPr id="2" name="Table 1">
            <a:extLst>
              <a:ext uri="{FF2B5EF4-FFF2-40B4-BE49-F238E27FC236}">
                <a16:creationId xmlns:a16="http://schemas.microsoft.com/office/drawing/2014/main" id="{DF0EAB1E-EE68-2313-D86D-4D57F57E6BBB}"/>
              </a:ext>
            </a:extLst>
          </p:cNvPr>
          <p:cNvGraphicFramePr>
            <a:graphicFrameLocks noGrp="1"/>
          </p:cNvGraphicFramePr>
          <p:nvPr>
            <p:extLst>
              <p:ext uri="{D42A27DB-BD31-4B8C-83A1-F6EECF244321}">
                <p14:modId xmlns:p14="http://schemas.microsoft.com/office/powerpoint/2010/main" val="230438298"/>
              </p:ext>
            </p:extLst>
          </p:nvPr>
        </p:nvGraphicFramePr>
        <p:xfrm>
          <a:off x="4704521" y="1691073"/>
          <a:ext cx="7036903" cy="4868748"/>
        </p:xfrm>
        <a:graphic>
          <a:graphicData uri="http://schemas.openxmlformats.org/drawingml/2006/table">
            <a:tbl>
              <a:tblPr firstRow="1" firstCol="1" bandRow="1">
                <a:tableStyleId>{5C22544A-7EE6-4342-B048-85BDC9FD1C3A}</a:tableStyleId>
              </a:tblPr>
              <a:tblGrid>
                <a:gridCol w="2165107">
                  <a:extLst>
                    <a:ext uri="{9D8B030D-6E8A-4147-A177-3AD203B41FA5}">
                      <a16:colId xmlns:a16="http://schemas.microsoft.com/office/drawing/2014/main" val="729752414"/>
                    </a:ext>
                  </a:extLst>
                </a:gridCol>
                <a:gridCol w="1041582">
                  <a:extLst>
                    <a:ext uri="{9D8B030D-6E8A-4147-A177-3AD203B41FA5}">
                      <a16:colId xmlns:a16="http://schemas.microsoft.com/office/drawing/2014/main" val="1423644039"/>
                    </a:ext>
                  </a:extLst>
                </a:gridCol>
                <a:gridCol w="1336121">
                  <a:extLst>
                    <a:ext uri="{9D8B030D-6E8A-4147-A177-3AD203B41FA5}">
                      <a16:colId xmlns:a16="http://schemas.microsoft.com/office/drawing/2014/main" val="4044506970"/>
                    </a:ext>
                  </a:extLst>
                </a:gridCol>
                <a:gridCol w="1336121">
                  <a:extLst>
                    <a:ext uri="{9D8B030D-6E8A-4147-A177-3AD203B41FA5}">
                      <a16:colId xmlns:a16="http://schemas.microsoft.com/office/drawing/2014/main" val="2721325265"/>
                    </a:ext>
                  </a:extLst>
                </a:gridCol>
                <a:gridCol w="1157972">
                  <a:extLst>
                    <a:ext uri="{9D8B030D-6E8A-4147-A177-3AD203B41FA5}">
                      <a16:colId xmlns:a16="http://schemas.microsoft.com/office/drawing/2014/main" val="574710062"/>
                    </a:ext>
                  </a:extLst>
                </a:gridCol>
              </a:tblGrid>
              <a:tr h="307878">
                <a:tc>
                  <a:txBody>
                    <a:bodyPr/>
                    <a:lstStyle/>
                    <a:p>
                      <a:pPr marL="0" marR="0">
                        <a:lnSpc>
                          <a:spcPct val="120000"/>
                        </a:lnSpc>
                        <a:spcBef>
                          <a:spcPts val="0"/>
                        </a:spcBef>
                        <a:spcAft>
                          <a:spcPts val="0"/>
                        </a:spcAft>
                      </a:pPr>
                      <a:r>
                        <a:rPr lang="en-US" sz="800">
                          <a:effectLst/>
                        </a:rPr>
                        <a:t>Variable (Standardized)</a:t>
                      </a:r>
                      <a:endParaRPr lang="en-US" sz="1000" i="1">
                        <a:effectLs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nSpc>
                          <a:spcPct val="120000"/>
                        </a:lnSpc>
                        <a:spcBef>
                          <a:spcPts val="0"/>
                        </a:spcBef>
                        <a:spcAft>
                          <a:spcPts val="0"/>
                        </a:spcAft>
                      </a:pPr>
                      <a:r>
                        <a:rPr lang="en-US" sz="800">
                          <a:effectLst/>
                        </a:rPr>
                        <a:t>Temperature, F</a:t>
                      </a:r>
                      <a:endParaRPr lang="en-US" sz="1000" i="1">
                        <a:effectLs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nSpc>
                          <a:spcPct val="120000"/>
                        </a:lnSpc>
                        <a:spcBef>
                          <a:spcPts val="0"/>
                        </a:spcBef>
                        <a:spcAft>
                          <a:spcPts val="0"/>
                        </a:spcAft>
                      </a:pPr>
                      <a:r>
                        <a:rPr lang="en-US" sz="800">
                          <a:effectLst/>
                        </a:rPr>
                        <a:t>Wind direction, cos</a:t>
                      </a:r>
                      <a:endParaRPr lang="en-US" sz="1000" i="1">
                        <a:effectLs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nSpc>
                          <a:spcPct val="120000"/>
                        </a:lnSpc>
                        <a:spcBef>
                          <a:spcPts val="0"/>
                        </a:spcBef>
                        <a:spcAft>
                          <a:spcPts val="0"/>
                        </a:spcAft>
                      </a:pPr>
                      <a:r>
                        <a:rPr lang="en-US" sz="800">
                          <a:effectLst/>
                        </a:rPr>
                        <a:t>Wind direction, sin</a:t>
                      </a:r>
                      <a:endParaRPr lang="en-US" sz="1000" i="1">
                        <a:effectLs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nSpc>
                          <a:spcPct val="120000"/>
                        </a:lnSpc>
                        <a:spcBef>
                          <a:spcPts val="0"/>
                        </a:spcBef>
                        <a:spcAft>
                          <a:spcPts val="0"/>
                        </a:spcAft>
                      </a:pPr>
                      <a:r>
                        <a:rPr lang="en-US" sz="800">
                          <a:effectLst/>
                        </a:rPr>
                        <a:t>Wind speed, mph</a:t>
                      </a:r>
                      <a:endParaRPr lang="en-US" sz="1000" i="1">
                        <a:effectLs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extLst>
                  <a:ext uri="{0D108BD9-81ED-4DB2-BD59-A6C34878D82A}">
                    <a16:rowId xmlns:a16="http://schemas.microsoft.com/office/drawing/2014/main" val="3149728772"/>
                  </a:ext>
                </a:extLst>
              </a:tr>
              <a:tr h="148774">
                <a:tc>
                  <a:txBody>
                    <a:bodyPr/>
                    <a:lstStyle/>
                    <a:p>
                      <a:pPr marL="0" marR="0">
                        <a:lnSpc>
                          <a:spcPct val="120000"/>
                        </a:lnSpc>
                        <a:spcBef>
                          <a:spcPts val="0"/>
                        </a:spcBef>
                        <a:spcAft>
                          <a:spcPts val="0"/>
                        </a:spcAft>
                      </a:pPr>
                      <a:r>
                        <a:rPr lang="en-US" sz="800">
                          <a:effectLst/>
                        </a:rPr>
                        <a:t>temp_F_nam</a:t>
                      </a:r>
                      <a:endParaRPr lang="en-US" sz="1000" i="1">
                        <a:effectLs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63BE7B"/>
                          </a:highlight>
                        </a:rPr>
                        <a:t>4.46</a:t>
                      </a:r>
                      <a:endParaRPr lang="en-US" sz="1000" i="1">
                        <a:effectLst/>
                        <a:highlight>
                          <a:srgbClr val="63BE7B"/>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F8756D"/>
                          </a:highlight>
                        </a:rPr>
                        <a:t>-0.17</a:t>
                      </a:r>
                      <a:endParaRPr lang="en-US" sz="1000" i="1">
                        <a:effectLst/>
                        <a:highlight>
                          <a:srgbClr val="F8756D"/>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FA9673"/>
                          </a:highlight>
                        </a:rPr>
                        <a:t>-0.08</a:t>
                      </a:r>
                      <a:endParaRPr lang="en-US" sz="1000" i="1">
                        <a:effectLst/>
                        <a:highlight>
                          <a:srgbClr val="FA9673"/>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E6E483"/>
                          </a:highlight>
                        </a:rPr>
                        <a:t>0.19</a:t>
                      </a:r>
                      <a:endParaRPr lang="en-US" sz="1000" i="1">
                        <a:effectLst/>
                        <a:highlight>
                          <a:srgbClr val="E6E483"/>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extLst>
                  <a:ext uri="{0D108BD9-81ED-4DB2-BD59-A6C34878D82A}">
                    <a16:rowId xmlns:a16="http://schemas.microsoft.com/office/drawing/2014/main" val="3150338399"/>
                  </a:ext>
                </a:extLst>
              </a:tr>
              <a:tr h="148774">
                <a:tc>
                  <a:txBody>
                    <a:bodyPr/>
                    <a:lstStyle/>
                    <a:p>
                      <a:pPr marL="0" marR="0">
                        <a:lnSpc>
                          <a:spcPct val="120000"/>
                        </a:lnSpc>
                        <a:spcBef>
                          <a:spcPts val="0"/>
                        </a:spcBef>
                        <a:spcAft>
                          <a:spcPts val="0"/>
                        </a:spcAft>
                      </a:pPr>
                      <a:r>
                        <a:rPr lang="en-US" sz="800">
                          <a:effectLst/>
                        </a:rPr>
                        <a:t>wdr_cos_nam</a:t>
                      </a:r>
                      <a:endParaRPr lang="en-US" sz="1000" i="1">
                        <a:effectLs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FBA376"/>
                          </a:highlight>
                        </a:rPr>
                        <a:t>-0.89</a:t>
                      </a:r>
                      <a:endParaRPr lang="en-US" sz="1000" i="1">
                        <a:effectLst/>
                        <a:highlight>
                          <a:srgbClr val="FBA376"/>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9DCF7F"/>
                          </a:highlight>
                        </a:rPr>
                        <a:t>0.12</a:t>
                      </a:r>
                      <a:endParaRPr lang="en-US" sz="1000" i="1">
                        <a:effectLst/>
                        <a:highlight>
                          <a:srgbClr val="9DCF7F"/>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FEE182"/>
                          </a:highlight>
                        </a:rPr>
                        <a:t>-0.01</a:t>
                      </a:r>
                      <a:endParaRPr lang="en-US" sz="1000" i="1">
                        <a:effectLst/>
                        <a:highlight>
                          <a:srgbClr val="FEE182"/>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FEDF81"/>
                          </a:highlight>
                        </a:rPr>
                        <a:t>-0.06</a:t>
                      </a:r>
                      <a:endParaRPr lang="en-US" sz="1000" i="1">
                        <a:effectLst/>
                        <a:highlight>
                          <a:srgbClr val="FEDF81"/>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extLst>
                  <a:ext uri="{0D108BD9-81ED-4DB2-BD59-A6C34878D82A}">
                    <a16:rowId xmlns:a16="http://schemas.microsoft.com/office/drawing/2014/main" val="258738149"/>
                  </a:ext>
                </a:extLst>
              </a:tr>
              <a:tr h="148774">
                <a:tc>
                  <a:txBody>
                    <a:bodyPr/>
                    <a:lstStyle/>
                    <a:p>
                      <a:pPr marL="0" marR="0">
                        <a:lnSpc>
                          <a:spcPct val="120000"/>
                        </a:lnSpc>
                        <a:spcBef>
                          <a:spcPts val="0"/>
                        </a:spcBef>
                        <a:spcAft>
                          <a:spcPts val="0"/>
                        </a:spcAft>
                      </a:pPr>
                      <a:r>
                        <a:rPr lang="en-US" sz="800">
                          <a:effectLst/>
                        </a:rPr>
                        <a:t>wdr_sin_nam</a:t>
                      </a:r>
                      <a:endParaRPr lang="en-US" sz="1000" i="1">
                        <a:effectLs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FCBD7B"/>
                          </a:highlight>
                        </a:rPr>
                        <a:t>-0.57</a:t>
                      </a:r>
                      <a:endParaRPr lang="en-US" sz="1000" i="1">
                        <a:effectLst/>
                        <a:highlight>
                          <a:srgbClr val="FCBD7B"/>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F8696B"/>
                          </a:highlight>
                        </a:rPr>
                        <a:t>-0.19</a:t>
                      </a:r>
                      <a:endParaRPr lang="en-US" sz="1000" i="1">
                        <a:effectLst/>
                        <a:highlight>
                          <a:srgbClr val="F8696B"/>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63BE7B"/>
                          </a:highlight>
                        </a:rPr>
                        <a:t>0.29</a:t>
                      </a:r>
                      <a:endParaRPr lang="en-US" sz="1000" i="1">
                        <a:effectLst/>
                        <a:highlight>
                          <a:srgbClr val="63BE7B"/>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FDCF7E"/>
                          </a:highlight>
                        </a:rPr>
                        <a:t>-0.17</a:t>
                      </a:r>
                      <a:endParaRPr lang="en-US" sz="1000" i="1">
                        <a:effectLst/>
                        <a:highlight>
                          <a:srgbClr val="FDCF7E"/>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extLst>
                  <a:ext uri="{0D108BD9-81ED-4DB2-BD59-A6C34878D82A}">
                    <a16:rowId xmlns:a16="http://schemas.microsoft.com/office/drawing/2014/main" val="2586350983"/>
                  </a:ext>
                </a:extLst>
              </a:tr>
              <a:tr h="148774">
                <a:tc>
                  <a:txBody>
                    <a:bodyPr/>
                    <a:lstStyle/>
                    <a:p>
                      <a:pPr marL="0" marR="0">
                        <a:lnSpc>
                          <a:spcPct val="120000"/>
                        </a:lnSpc>
                        <a:spcBef>
                          <a:spcPts val="0"/>
                        </a:spcBef>
                        <a:spcAft>
                          <a:spcPts val="0"/>
                        </a:spcAft>
                      </a:pPr>
                      <a:r>
                        <a:rPr lang="en-US" sz="800">
                          <a:effectLst/>
                        </a:rPr>
                        <a:t>wspd_mph_nam</a:t>
                      </a:r>
                      <a:endParaRPr lang="en-US" sz="1000" i="1">
                        <a:effectLs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D1DE82"/>
                          </a:highlight>
                        </a:rPr>
                        <a:t>1.33</a:t>
                      </a:r>
                      <a:endParaRPr lang="en-US" sz="1000" i="1">
                        <a:effectLst/>
                        <a:highlight>
                          <a:srgbClr val="D1DE82"/>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F8796E"/>
                          </a:highlight>
                        </a:rPr>
                        <a:t>-0.16</a:t>
                      </a:r>
                      <a:endParaRPr lang="en-US" sz="1000" i="1">
                        <a:effectLst/>
                        <a:highlight>
                          <a:srgbClr val="F8796E"/>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F8696B"/>
                          </a:highlight>
                        </a:rPr>
                        <a:t>-0.13</a:t>
                      </a:r>
                      <a:endParaRPr lang="en-US" sz="1000" i="1">
                        <a:effectLst/>
                        <a:highlight>
                          <a:srgbClr val="F8696B"/>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D4DF82"/>
                          </a:highlight>
                        </a:rPr>
                        <a:t>0.31</a:t>
                      </a:r>
                      <a:endParaRPr lang="en-US" sz="1000" i="1">
                        <a:effectLst/>
                        <a:highlight>
                          <a:srgbClr val="D4DF82"/>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extLst>
                  <a:ext uri="{0D108BD9-81ED-4DB2-BD59-A6C34878D82A}">
                    <a16:rowId xmlns:a16="http://schemas.microsoft.com/office/drawing/2014/main" val="1443508178"/>
                  </a:ext>
                </a:extLst>
              </a:tr>
              <a:tr h="148774">
                <a:tc>
                  <a:txBody>
                    <a:bodyPr/>
                    <a:lstStyle/>
                    <a:p>
                      <a:pPr marL="0" marR="0">
                        <a:lnSpc>
                          <a:spcPct val="120000"/>
                        </a:lnSpc>
                        <a:spcBef>
                          <a:spcPts val="0"/>
                        </a:spcBef>
                        <a:spcAft>
                          <a:spcPts val="0"/>
                        </a:spcAft>
                      </a:pPr>
                      <a:r>
                        <a:rPr lang="en-US" sz="800">
                          <a:effectLst/>
                        </a:rPr>
                        <a:t>forecast_period</a:t>
                      </a:r>
                      <a:endParaRPr lang="en-US" sz="1000" i="1">
                        <a:effectLs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FEEB84"/>
                          </a:highlight>
                        </a:rPr>
                        <a:t>0.04</a:t>
                      </a:r>
                      <a:endParaRPr lang="en-US" sz="1000" i="1">
                        <a:effectLst/>
                        <a:highlight>
                          <a:srgbClr val="FEEB84"/>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FEDD81"/>
                          </a:highlight>
                        </a:rPr>
                        <a:t>0.00</a:t>
                      </a:r>
                      <a:endParaRPr lang="en-US" sz="1000" i="1">
                        <a:effectLst/>
                        <a:highlight>
                          <a:srgbClr val="FEDD81"/>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FDC97D"/>
                          </a:highlight>
                        </a:rPr>
                        <a:t>-0.03</a:t>
                      </a:r>
                      <a:endParaRPr lang="en-US" sz="1000" i="1">
                        <a:effectLst/>
                        <a:highlight>
                          <a:srgbClr val="FDC97D"/>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FEDE81"/>
                          </a:highlight>
                        </a:rPr>
                        <a:t>-0.06</a:t>
                      </a:r>
                      <a:endParaRPr lang="en-US" sz="1000" i="1">
                        <a:effectLst/>
                        <a:highlight>
                          <a:srgbClr val="FEDE81"/>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extLst>
                  <a:ext uri="{0D108BD9-81ED-4DB2-BD59-A6C34878D82A}">
                    <a16:rowId xmlns:a16="http://schemas.microsoft.com/office/drawing/2014/main" val="1758987417"/>
                  </a:ext>
                </a:extLst>
              </a:tr>
              <a:tr h="148774">
                <a:tc>
                  <a:txBody>
                    <a:bodyPr/>
                    <a:lstStyle/>
                    <a:p>
                      <a:pPr marL="0" marR="0">
                        <a:lnSpc>
                          <a:spcPct val="120000"/>
                        </a:lnSpc>
                        <a:spcBef>
                          <a:spcPts val="0"/>
                        </a:spcBef>
                        <a:spcAft>
                          <a:spcPts val="0"/>
                        </a:spcAft>
                      </a:pPr>
                      <a:r>
                        <a:rPr lang="en-US" sz="800">
                          <a:effectLst/>
                        </a:rPr>
                        <a:t>welv_nam</a:t>
                      </a:r>
                      <a:endParaRPr lang="en-US" sz="1000" i="1">
                        <a:effectLs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FFEB84"/>
                          </a:highlight>
                        </a:rPr>
                        <a:t>0.00</a:t>
                      </a:r>
                      <a:endParaRPr lang="en-US" sz="1000" i="1">
                        <a:effectLst/>
                        <a:highlight>
                          <a:srgbClr val="FFEB84"/>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FFEB84"/>
                          </a:highlight>
                        </a:rPr>
                        <a:t>0.02</a:t>
                      </a:r>
                      <a:endParaRPr lang="en-US" sz="1000" i="1">
                        <a:effectLst/>
                        <a:highlight>
                          <a:srgbClr val="FFEB84"/>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FEEA83"/>
                          </a:highlight>
                        </a:rPr>
                        <a:t>0.00</a:t>
                      </a:r>
                      <a:endParaRPr lang="en-US" sz="1000" i="1">
                        <a:effectLst/>
                        <a:highlight>
                          <a:srgbClr val="FEEA83"/>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FEEB84"/>
                          </a:highlight>
                        </a:rPr>
                        <a:t>0.04</a:t>
                      </a:r>
                      <a:endParaRPr lang="en-US" sz="1000" i="1">
                        <a:effectLst/>
                        <a:highlight>
                          <a:srgbClr val="FEEB84"/>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extLst>
                  <a:ext uri="{0D108BD9-81ED-4DB2-BD59-A6C34878D82A}">
                    <a16:rowId xmlns:a16="http://schemas.microsoft.com/office/drawing/2014/main" val="54046120"/>
                  </a:ext>
                </a:extLst>
              </a:tr>
              <a:tr h="148774">
                <a:tc>
                  <a:txBody>
                    <a:bodyPr/>
                    <a:lstStyle/>
                    <a:p>
                      <a:pPr marL="0" marR="0">
                        <a:lnSpc>
                          <a:spcPct val="120000"/>
                        </a:lnSpc>
                        <a:spcBef>
                          <a:spcPts val="0"/>
                        </a:spcBef>
                        <a:spcAft>
                          <a:spcPts val="0"/>
                        </a:spcAft>
                      </a:pPr>
                      <a:r>
                        <a:rPr lang="en-US" sz="800">
                          <a:effectLst/>
                        </a:rPr>
                        <a:t>kinetic_e</a:t>
                      </a:r>
                      <a:endParaRPr lang="en-US" sz="1000" i="1">
                        <a:effectLs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FA9072"/>
                          </a:highlight>
                        </a:rPr>
                        <a:t>-1.13</a:t>
                      </a:r>
                      <a:endParaRPr lang="en-US" sz="1000" i="1">
                        <a:effectLst/>
                        <a:highlight>
                          <a:srgbClr val="FA9072"/>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9CCF7F"/>
                          </a:highlight>
                        </a:rPr>
                        <a:t>0.12</a:t>
                      </a:r>
                      <a:endParaRPr lang="en-US" sz="1000" i="1">
                        <a:effectLst/>
                        <a:highlight>
                          <a:srgbClr val="9CCF7F"/>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C8DC81"/>
                          </a:highlight>
                        </a:rPr>
                        <a:t>0.10</a:t>
                      </a:r>
                      <a:endParaRPr lang="en-US" sz="1000" i="1">
                        <a:effectLst/>
                        <a:highlight>
                          <a:srgbClr val="C8DC81"/>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CEDD82"/>
                          </a:highlight>
                        </a:rPr>
                        <a:t>0.36</a:t>
                      </a:r>
                      <a:endParaRPr lang="en-US" sz="1000" i="1">
                        <a:effectLst/>
                        <a:highlight>
                          <a:srgbClr val="CEDD82"/>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extLst>
                  <a:ext uri="{0D108BD9-81ED-4DB2-BD59-A6C34878D82A}">
                    <a16:rowId xmlns:a16="http://schemas.microsoft.com/office/drawing/2014/main" val="4166440042"/>
                  </a:ext>
                </a:extLst>
              </a:tr>
              <a:tr h="148774">
                <a:tc>
                  <a:txBody>
                    <a:bodyPr/>
                    <a:lstStyle/>
                    <a:p>
                      <a:pPr marL="0" marR="0">
                        <a:lnSpc>
                          <a:spcPct val="120000"/>
                        </a:lnSpc>
                        <a:spcBef>
                          <a:spcPts val="0"/>
                        </a:spcBef>
                        <a:spcAft>
                          <a:spcPts val="0"/>
                        </a:spcAft>
                      </a:pPr>
                      <a:r>
                        <a:rPr lang="en-US" sz="800">
                          <a:effectLst/>
                        </a:rPr>
                        <a:t>hour_forecasted_cos</a:t>
                      </a:r>
                      <a:endParaRPr lang="en-US" sz="1000" i="1">
                        <a:effectLs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FDD17F"/>
                          </a:highlight>
                        </a:rPr>
                        <a:t>-0.33</a:t>
                      </a:r>
                      <a:endParaRPr lang="en-US" sz="1000" i="1">
                        <a:effectLst/>
                        <a:highlight>
                          <a:srgbClr val="FDD17F"/>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FEE983"/>
                          </a:highlight>
                        </a:rPr>
                        <a:t>0.02</a:t>
                      </a:r>
                      <a:endParaRPr lang="en-US" sz="1000" i="1">
                        <a:effectLst/>
                        <a:highlight>
                          <a:srgbClr val="FEE983"/>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ECE683"/>
                          </a:highlight>
                        </a:rPr>
                        <a:t>0.04</a:t>
                      </a:r>
                      <a:endParaRPr lang="en-US" sz="1000" i="1">
                        <a:effectLst/>
                        <a:highlight>
                          <a:srgbClr val="ECE683"/>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F8696B"/>
                          </a:highlight>
                        </a:rPr>
                        <a:t>-0.87</a:t>
                      </a:r>
                      <a:endParaRPr lang="en-US" sz="1000" i="1">
                        <a:effectLst/>
                        <a:highlight>
                          <a:srgbClr val="F8696B"/>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extLst>
                  <a:ext uri="{0D108BD9-81ED-4DB2-BD59-A6C34878D82A}">
                    <a16:rowId xmlns:a16="http://schemas.microsoft.com/office/drawing/2014/main" val="2740608221"/>
                  </a:ext>
                </a:extLst>
              </a:tr>
              <a:tr h="148774">
                <a:tc>
                  <a:txBody>
                    <a:bodyPr/>
                    <a:lstStyle/>
                    <a:p>
                      <a:pPr marL="0" marR="0">
                        <a:lnSpc>
                          <a:spcPct val="120000"/>
                        </a:lnSpc>
                        <a:spcBef>
                          <a:spcPts val="0"/>
                        </a:spcBef>
                        <a:spcAft>
                          <a:spcPts val="0"/>
                        </a:spcAft>
                      </a:pPr>
                      <a:r>
                        <a:rPr lang="en-US" sz="800">
                          <a:effectLst/>
                        </a:rPr>
                        <a:t>hour_forecasted_sin</a:t>
                      </a:r>
                      <a:endParaRPr lang="en-US" sz="1000" i="1">
                        <a:effectLs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E5E483"/>
                          </a:highlight>
                        </a:rPr>
                        <a:t>0.75</a:t>
                      </a:r>
                      <a:endParaRPr lang="en-US" sz="1000" i="1">
                        <a:effectLst/>
                        <a:highlight>
                          <a:srgbClr val="E5E483"/>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FFEB84"/>
                          </a:highlight>
                        </a:rPr>
                        <a:t>0.03</a:t>
                      </a:r>
                      <a:endParaRPr lang="en-US" sz="1000" i="1">
                        <a:effectLst/>
                        <a:highlight>
                          <a:srgbClr val="FFEB84"/>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FEEB84"/>
                          </a:highlight>
                        </a:rPr>
                        <a:t>0.00</a:t>
                      </a:r>
                      <a:endParaRPr lang="en-US" sz="1000" i="1">
                        <a:effectLst/>
                        <a:highlight>
                          <a:srgbClr val="FEEB84"/>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FBA175"/>
                          </a:highlight>
                        </a:rPr>
                        <a:t>-0.48</a:t>
                      </a:r>
                      <a:endParaRPr lang="en-US" sz="1000" i="1">
                        <a:effectLst/>
                        <a:highlight>
                          <a:srgbClr val="FBA175"/>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extLst>
                  <a:ext uri="{0D108BD9-81ED-4DB2-BD59-A6C34878D82A}">
                    <a16:rowId xmlns:a16="http://schemas.microsoft.com/office/drawing/2014/main" val="492169517"/>
                  </a:ext>
                </a:extLst>
              </a:tr>
              <a:tr h="159538">
                <a:tc>
                  <a:txBody>
                    <a:bodyPr/>
                    <a:lstStyle/>
                    <a:p>
                      <a:pPr marL="0" marR="0">
                        <a:lnSpc>
                          <a:spcPct val="120000"/>
                        </a:lnSpc>
                        <a:spcBef>
                          <a:spcPts val="0"/>
                        </a:spcBef>
                        <a:spcAft>
                          <a:spcPts val="0"/>
                        </a:spcAft>
                      </a:pPr>
                      <a:r>
                        <a:rPr lang="en-US" sz="800" dirty="0" err="1">
                          <a:effectLst/>
                        </a:rPr>
                        <a:t>day_of_year_forecasted</a:t>
                      </a:r>
                      <a:endParaRPr lang="en-US" sz="1000" i="1" dirty="0">
                        <a:effectLs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FCB87A"/>
                          </a:highlight>
                        </a:rPr>
                        <a:t>-0.63</a:t>
                      </a:r>
                      <a:endParaRPr lang="en-US" sz="1000" i="1">
                        <a:effectLst/>
                        <a:highlight>
                          <a:srgbClr val="FCB87A"/>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F6E984"/>
                          </a:highlight>
                        </a:rPr>
                        <a:t>0.03</a:t>
                      </a:r>
                      <a:endParaRPr lang="en-US" sz="1000" i="1">
                        <a:effectLst/>
                        <a:highlight>
                          <a:srgbClr val="F6E984"/>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FDCD7E"/>
                          </a:highlight>
                        </a:rPr>
                        <a:t>-0.03</a:t>
                      </a:r>
                      <a:endParaRPr lang="en-US" sz="1000" i="1">
                        <a:effectLst/>
                        <a:highlight>
                          <a:srgbClr val="FDCD7E"/>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F8E984"/>
                          </a:highlight>
                        </a:rPr>
                        <a:t>0.07</a:t>
                      </a:r>
                      <a:endParaRPr lang="en-US" sz="1000" i="1">
                        <a:effectLst/>
                        <a:highlight>
                          <a:srgbClr val="F8E984"/>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extLst>
                  <a:ext uri="{0D108BD9-81ED-4DB2-BD59-A6C34878D82A}">
                    <a16:rowId xmlns:a16="http://schemas.microsoft.com/office/drawing/2014/main" val="377441236"/>
                  </a:ext>
                </a:extLst>
              </a:tr>
              <a:tr h="148774">
                <a:tc>
                  <a:txBody>
                    <a:bodyPr/>
                    <a:lstStyle/>
                    <a:p>
                      <a:pPr marL="0" marR="0">
                        <a:lnSpc>
                          <a:spcPct val="120000"/>
                        </a:lnSpc>
                        <a:spcBef>
                          <a:spcPts val="0"/>
                        </a:spcBef>
                        <a:spcAft>
                          <a:spcPts val="0"/>
                        </a:spcAft>
                      </a:pPr>
                      <a:r>
                        <a:rPr lang="en-US" sz="800">
                          <a:effectLst/>
                        </a:rPr>
                        <a:t>temp_F_nam_lag_b1</a:t>
                      </a:r>
                      <a:endParaRPr lang="en-US" sz="1000" i="1">
                        <a:effectLs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B1D580"/>
                          </a:highlight>
                        </a:rPr>
                        <a:t>2.24</a:t>
                      </a:r>
                      <a:endParaRPr lang="en-US" sz="1000" i="1">
                        <a:effectLst/>
                        <a:highlight>
                          <a:srgbClr val="B1D580"/>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FED980"/>
                          </a:highlight>
                        </a:rPr>
                        <a:t>0.00</a:t>
                      </a:r>
                      <a:endParaRPr lang="en-US" sz="1000" i="1">
                        <a:effectLst/>
                        <a:highlight>
                          <a:srgbClr val="FED980"/>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FAEA84"/>
                          </a:highlight>
                        </a:rPr>
                        <a:t>0.01</a:t>
                      </a:r>
                      <a:endParaRPr lang="en-US" sz="1000" i="1">
                        <a:effectLst/>
                        <a:highlight>
                          <a:srgbClr val="FAEA84"/>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FEE282"/>
                          </a:highlight>
                        </a:rPr>
                        <a:t>-0.03</a:t>
                      </a:r>
                      <a:endParaRPr lang="en-US" sz="1000" i="1">
                        <a:effectLst/>
                        <a:highlight>
                          <a:srgbClr val="FEE282"/>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extLst>
                  <a:ext uri="{0D108BD9-81ED-4DB2-BD59-A6C34878D82A}">
                    <a16:rowId xmlns:a16="http://schemas.microsoft.com/office/drawing/2014/main" val="2659050068"/>
                  </a:ext>
                </a:extLst>
              </a:tr>
              <a:tr h="148774">
                <a:tc>
                  <a:txBody>
                    <a:bodyPr/>
                    <a:lstStyle/>
                    <a:p>
                      <a:pPr marL="0" marR="0">
                        <a:lnSpc>
                          <a:spcPct val="120000"/>
                        </a:lnSpc>
                        <a:spcBef>
                          <a:spcPts val="0"/>
                        </a:spcBef>
                        <a:spcAft>
                          <a:spcPts val="0"/>
                        </a:spcAft>
                      </a:pPr>
                      <a:r>
                        <a:rPr lang="en-US" sz="800">
                          <a:effectLst/>
                        </a:rPr>
                        <a:t>temp_F_nam_lag_b2</a:t>
                      </a:r>
                      <a:endParaRPr lang="en-US" sz="1000" i="1">
                        <a:effectLs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D5DF82"/>
                          </a:highlight>
                        </a:rPr>
                        <a:t>1.20</a:t>
                      </a:r>
                      <a:endParaRPr lang="en-US" sz="1000" i="1">
                        <a:effectLst/>
                        <a:highlight>
                          <a:srgbClr val="D5DF82"/>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FEDE81"/>
                          </a:highlight>
                        </a:rPr>
                        <a:t>0.00</a:t>
                      </a:r>
                      <a:endParaRPr lang="en-US" sz="1000" i="1">
                        <a:effectLst/>
                        <a:highlight>
                          <a:srgbClr val="FEDE81"/>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DFE283"/>
                          </a:highlight>
                        </a:rPr>
                        <a:t>0.06</a:t>
                      </a:r>
                      <a:endParaRPr lang="en-US" sz="1000" i="1">
                        <a:effectLst/>
                        <a:highlight>
                          <a:srgbClr val="DFE283"/>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FDCE7E"/>
                          </a:highlight>
                        </a:rPr>
                        <a:t>-0.17</a:t>
                      </a:r>
                      <a:endParaRPr lang="en-US" sz="1000" i="1">
                        <a:effectLst/>
                        <a:highlight>
                          <a:srgbClr val="FDCE7E"/>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extLst>
                  <a:ext uri="{0D108BD9-81ED-4DB2-BD59-A6C34878D82A}">
                    <a16:rowId xmlns:a16="http://schemas.microsoft.com/office/drawing/2014/main" val="858009185"/>
                  </a:ext>
                </a:extLst>
              </a:tr>
              <a:tr h="148774">
                <a:tc>
                  <a:txBody>
                    <a:bodyPr/>
                    <a:lstStyle/>
                    <a:p>
                      <a:pPr marL="0" marR="0">
                        <a:lnSpc>
                          <a:spcPct val="120000"/>
                        </a:lnSpc>
                        <a:spcBef>
                          <a:spcPts val="0"/>
                        </a:spcBef>
                        <a:spcAft>
                          <a:spcPts val="0"/>
                        </a:spcAft>
                      </a:pPr>
                      <a:r>
                        <a:rPr lang="en-US" sz="800">
                          <a:effectLst/>
                        </a:rPr>
                        <a:t>temp_F_nam_lag_f1</a:t>
                      </a:r>
                      <a:endParaRPr lang="en-US" sz="1000" i="1">
                        <a:effectLs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AFD480"/>
                          </a:highlight>
                        </a:rPr>
                        <a:t>2.30</a:t>
                      </a:r>
                      <a:endParaRPr lang="en-US" sz="1000" i="1">
                        <a:effectLst/>
                        <a:highlight>
                          <a:srgbClr val="AFD480"/>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FCC37C"/>
                          </a:highlight>
                        </a:rPr>
                        <a:t>-0.04</a:t>
                      </a:r>
                      <a:endParaRPr lang="en-US" sz="1000" i="1">
                        <a:effectLst/>
                        <a:highlight>
                          <a:srgbClr val="FCC37C"/>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F5E984"/>
                          </a:highlight>
                        </a:rPr>
                        <a:t>0.02</a:t>
                      </a:r>
                      <a:endParaRPr lang="en-US" sz="1000" i="1">
                        <a:effectLst/>
                        <a:highlight>
                          <a:srgbClr val="F5E984"/>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FEDA80"/>
                          </a:highlight>
                        </a:rPr>
                        <a:t>-0.09</a:t>
                      </a:r>
                      <a:endParaRPr lang="en-US" sz="1000" i="1">
                        <a:effectLst/>
                        <a:highlight>
                          <a:srgbClr val="FEDA80"/>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extLst>
                  <a:ext uri="{0D108BD9-81ED-4DB2-BD59-A6C34878D82A}">
                    <a16:rowId xmlns:a16="http://schemas.microsoft.com/office/drawing/2014/main" val="1351660505"/>
                  </a:ext>
                </a:extLst>
              </a:tr>
              <a:tr h="148774">
                <a:tc>
                  <a:txBody>
                    <a:bodyPr/>
                    <a:lstStyle/>
                    <a:p>
                      <a:pPr marL="0" marR="0">
                        <a:lnSpc>
                          <a:spcPct val="120000"/>
                        </a:lnSpc>
                        <a:spcBef>
                          <a:spcPts val="0"/>
                        </a:spcBef>
                        <a:spcAft>
                          <a:spcPts val="0"/>
                        </a:spcAft>
                      </a:pPr>
                      <a:r>
                        <a:rPr lang="en-US" sz="800">
                          <a:effectLst/>
                        </a:rPr>
                        <a:t>temp_F_nam_lag_f2</a:t>
                      </a:r>
                      <a:endParaRPr lang="en-US" sz="1000" i="1">
                        <a:effectLs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9ACE7F"/>
                          </a:highlight>
                        </a:rPr>
                        <a:t>2.91</a:t>
                      </a:r>
                      <a:endParaRPr lang="en-US" sz="1000" i="1">
                        <a:effectLst/>
                        <a:highlight>
                          <a:srgbClr val="9ACE7F"/>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78C47D"/>
                          </a:highlight>
                        </a:rPr>
                        <a:t>0.16</a:t>
                      </a:r>
                      <a:endParaRPr lang="en-US" sz="1000" i="1">
                        <a:effectLst/>
                        <a:highlight>
                          <a:srgbClr val="78C47D"/>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FEEB84"/>
                          </a:highlight>
                        </a:rPr>
                        <a:t>0.00</a:t>
                      </a:r>
                      <a:endParaRPr lang="en-US" sz="1000" i="1">
                        <a:effectLst/>
                        <a:highlight>
                          <a:srgbClr val="FEEB84"/>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FBAE78"/>
                          </a:highlight>
                        </a:rPr>
                        <a:t>-0.39</a:t>
                      </a:r>
                      <a:endParaRPr lang="en-US" sz="1000" i="1">
                        <a:effectLst/>
                        <a:highlight>
                          <a:srgbClr val="FBAE78"/>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extLst>
                  <a:ext uri="{0D108BD9-81ED-4DB2-BD59-A6C34878D82A}">
                    <a16:rowId xmlns:a16="http://schemas.microsoft.com/office/drawing/2014/main" val="1921518402"/>
                  </a:ext>
                </a:extLst>
              </a:tr>
              <a:tr h="148774">
                <a:tc>
                  <a:txBody>
                    <a:bodyPr/>
                    <a:lstStyle/>
                    <a:p>
                      <a:pPr marL="0" marR="0">
                        <a:lnSpc>
                          <a:spcPct val="120000"/>
                        </a:lnSpc>
                        <a:spcBef>
                          <a:spcPts val="0"/>
                        </a:spcBef>
                        <a:spcAft>
                          <a:spcPts val="0"/>
                        </a:spcAft>
                      </a:pPr>
                      <a:r>
                        <a:rPr lang="en-US" sz="800">
                          <a:effectLst/>
                        </a:rPr>
                        <a:t>wdr_cos_nam_lag_b1</a:t>
                      </a:r>
                      <a:endParaRPr lang="en-US" sz="1000" i="1">
                        <a:effectLs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FDC67D"/>
                          </a:highlight>
                        </a:rPr>
                        <a:t>-0.46</a:t>
                      </a:r>
                      <a:endParaRPr lang="en-US" sz="1000" i="1">
                        <a:effectLst/>
                        <a:highlight>
                          <a:srgbClr val="FDC67D"/>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DAE182"/>
                          </a:highlight>
                        </a:rPr>
                        <a:t>0.06</a:t>
                      </a:r>
                      <a:endParaRPr lang="en-US" sz="1000" i="1">
                        <a:effectLst/>
                        <a:highlight>
                          <a:srgbClr val="DAE182"/>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EAE583"/>
                          </a:highlight>
                        </a:rPr>
                        <a:t>0.04</a:t>
                      </a:r>
                      <a:endParaRPr lang="en-US" sz="1000" i="1">
                        <a:effectLst/>
                        <a:highlight>
                          <a:srgbClr val="EAE583"/>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E3E383"/>
                          </a:highlight>
                        </a:rPr>
                        <a:t>0.22</a:t>
                      </a:r>
                      <a:endParaRPr lang="en-US" sz="1000" i="1">
                        <a:effectLst/>
                        <a:highlight>
                          <a:srgbClr val="E3E383"/>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extLst>
                  <a:ext uri="{0D108BD9-81ED-4DB2-BD59-A6C34878D82A}">
                    <a16:rowId xmlns:a16="http://schemas.microsoft.com/office/drawing/2014/main" val="1377405698"/>
                  </a:ext>
                </a:extLst>
              </a:tr>
              <a:tr h="148774">
                <a:tc>
                  <a:txBody>
                    <a:bodyPr/>
                    <a:lstStyle/>
                    <a:p>
                      <a:pPr marL="0" marR="0">
                        <a:lnSpc>
                          <a:spcPct val="120000"/>
                        </a:lnSpc>
                        <a:spcBef>
                          <a:spcPts val="0"/>
                        </a:spcBef>
                        <a:spcAft>
                          <a:spcPts val="0"/>
                        </a:spcAft>
                      </a:pPr>
                      <a:r>
                        <a:rPr lang="en-US" sz="800">
                          <a:effectLst/>
                        </a:rPr>
                        <a:t>wdr_cos_nam_lag_b2</a:t>
                      </a:r>
                      <a:endParaRPr lang="en-US" sz="1000" i="1">
                        <a:effectLs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FEE983"/>
                          </a:highlight>
                        </a:rPr>
                        <a:t>-0.03</a:t>
                      </a:r>
                      <a:endParaRPr lang="en-US" sz="1000" i="1">
                        <a:effectLst/>
                        <a:highlight>
                          <a:srgbClr val="FEE983"/>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63BE7B"/>
                          </a:highlight>
                        </a:rPr>
                        <a:t>0.17</a:t>
                      </a:r>
                      <a:endParaRPr lang="en-US" sz="1000" i="1">
                        <a:effectLst/>
                        <a:highlight>
                          <a:srgbClr val="63BE7B"/>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FDCE7E"/>
                          </a:highlight>
                        </a:rPr>
                        <a:t>-0.03</a:t>
                      </a:r>
                      <a:endParaRPr lang="en-US" sz="1000" i="1">
                        <a:effectLst/>
                        <a:highlight>
                          <a:srgbClr val="FDCE7E"/>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63BE7B"/>
                          </a:highlight>
                        </a:rPr>
                        <a:t>1.07</a:t>
                      </a:r>
                      <a:endParaRPr lang="en-US" sz="1000" i="1">
                        <a:effectLst/>
                        <a:highlight>
                          <a:srgbClr val="63BE7B"/>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extLst>
                  <a:ext uri="{0D108BD9-81ED-4DB2-BD59-A6C34878D82A}">
                    <a16:rowId xmlns:a16="http://schemas.microsoft.com/office/drawing/2014/main" val="2744147636"/>
                  </a:ext>
                </a:extLst>
              </a:tr>
              <a:tr h="148774">
                <a:tc>
                  <a:txBody>
                    <a:bodyPr/>
                    <a:lstStyle/>
                    <a:p>
                      <a:pPr marL="0" marR="0">
                        <a:lnSpc>
                          <a:spcPct val="120000"/>
                        </a:lnSpc>
                        <a:spcBef>
                          <a:spcPts val="0"/>
                        </a:spcBef>
                        <a:spcAft>
                          <a:spcPts val="0"/>
                        </a:spcAft>
                      </a:pPr>
                      <a:r>
                        <a:rPr lang="en-US" sz="800">
                          <a:effectLst/>
                        </a:rPr>
                        <a:t>wdr_cos_nam_lag_f1</a:t>
                      </a:r>
                      <a:endParaRPr lang="en-US" sz="1000" i="1">
                        <a:effectLs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FDCB7D"/>
                          </a:highlight>
                        </a:rPr>
                        <a:t>-0.40</a:t>
                      </a:r>
                      <a:endParaRPr lang="en-US" sz="1000" i="1">
                        <a:effectLst/>
                        <a:highlight>
                          <a:srgbClr val="FDCB7D"/>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E7E483"/>
                          </a:highlight>
                        </a:rPr>
                        <a:t>0.05</a:t>
                      </a:r>
                      <a:endParaRPr lang="en-US" sz="1000" i="1">
                        <a:effectLst/>
                        <a:highlight>
                          <a:srgbClr val="E7E483"/>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FCB679"/>
                          </a:highlight>
                        </a:rPr>
                        <a:t>-0.05</a:t>
                      </a:r>
                      <a:endParaRPr lang="en-US" sz="1000" i="1">
                        <a:effectLst/>
                        <a:highlight>
                          <a:srgbClr val="FCB679"/>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FDCE7E"/>
                          </a:highlight>
                        </a:rPr>
                        <a:t>-0.18</a:t>
                      </a:r>
                      <a:endParaRPr lang="en-US" sz="1000" i="1">
                        <a:effectLst/>
                        <a:highlight>
                          <a:srgbClr val="FDCE7E"/>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extLst>
                  <a:ext uri="{0D108BD9-81ED-4DB2-BD59-A6C34878D82A}">
                    <a16:rowId xmlns:a16="http://schemas.microsoft.com/office/drawing/2014/main" val="3392876754"/>
                  </a:ext>
                </a:extLst>
              </a:tr>
              <a:tr h="148774">
                <a:tc>
                  <a:txBody>
                    <a:bodyPr/>
                    <a:lstStyle/>
                    <a:p>
                      <a:pPr marL="0" marR="0">
                        <a:lnSpc>
                          <a:spcPct val="120000"/>
                        </a:lnSpc>
                        <a:spcBef>
                          <a:spcPts val="0"/>
                        </a:spcBef>
                        <a:spcAft>
                          <a:spcPts val="0"/>
                        </a:spcAft>
                      </a:pPr>
                      <a:r>
                        <a:rPr lang="en-US" sz="800">
                          <a:effectLst/>
                        </a:rPr>
                        <a:t>wdr_cos_nam_lag_f2</a:t>
                      </a:r>
                      <a:endParaRPr lang="en-US" sz="1000" i="1">
                        <a:effectLs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FDCF7E"/>
                          </a:highlight>
                        </a:rPr>
                        <a:t>-0.35</a:t>
                      </a:r>
                      <a:endParaRPr lang="en-US" sz="1000" i="1">
                        <a:effectLst/>
                        <a:highlight>
                          <a:srgbClr val="FDCF7E"/>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FDD17F"/>
                          </a:highlight>
                        </a:rPr>
                        <a:t>-0.02</a:t>
                      </a:r>
                      <a:endParaRPr lang="en-US" sz="1000" i="1">
                        <a:effectLst/>
                        <a:highlight>
                          <a:srgbClr val="FDD17F"/>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FDD07E"/>
                          </a:highlight>
                        </a:rPr>
                        <a:t>-0.03</a:t>
                      </a:r>
                      <a:endParaRPr lang="en-US" sz="1000" i="1">
                        <a:effectLst/>
                        <a:highlight>
                          <a:srgbClr val="FDD07E"/>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FBAB77"/>
                          </a:highlight>
                        </a:rPr>
                        <a:t>-0.41</a:t>
                      </a:r>
                      <a:endParaRPr lang="en-US" sz="1000" i="1">
                        <a:effectLst/>
                        <a:highlight>
                          <a:srgbClr val="FBAB77"/>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extLst>
                  <a:ext uri="{0D108BD9-81ED-4DB2-BD59-A6C34878D82A}">
                    <a16:rowId xmlns:a16="http://schemas.microsoft.com/office/drawing/2014/main" val="3026275908"/>
                  </a:ext>
                </a:extLst>
              </a:tr>
              <a:tr h="148774">
                <a:tc>
                  <a:txBody>
                    <a:bodyPr/>
                    <a:lstStyle/>
                    <a:p>
                      <a:pPr marL="0" marR="0">
                        <a:lnSpc>
                          <a:spcPct val="120000"/>
                        </a:lnSpc>
                        <a:spcBef>
                          <a:spcPts val="0"/>
                        </a:spcBef>
                        <a:spcAft>
                          <a:spcPts val="0"/>
                        </a:spcAft>
                      </a:pPr>
                      <a:r>
                        <a:rPr lang="en-US" sz="800">
                          <a:effectLst/>
                        </a:rPr>
                        <a:t>wdr_sin_nam_lag_b1</a:t>
                      </a:r>
                      <a:endParaRPr lang="en-US" sz="1000" i="1">
                        <a:effectLs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F8E984"/>
                          </a:highlight>
                        </a:rPr>
                        <a:t>0.20</a:t>
                      </a:r>
                      <a:endParaRPr lang="en-US" sz="1000" i="1">
                        <a:effectLst/>
                        <a:highlight>
                          <a:srgbClr val="F8E984"/>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FCB679"/>
                          </a:highlight>
                        </a:rPr>
                        <a:t>-0.06</a:t>
                      </a:r>
                      <a:endParaRPr lang="en-US" sz="1000" i="1">
                        <a:effectLst/>
                        <a:highlight>
                          <a:srgbClr val="FCB679"/>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84C87D"/>
                          </a:highlight>
                        </a:rPr>
                        <a:t>0.23</a:t>
                      </a:r>
                      <a:endParaRPr lang="en-US" sz="1000" i="1">
                        <a:effectLst/>
                        <a:highlight>
                          <a:srgbClr val="84C87D"/>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C8DC81"/>
                          </a:highlight>
                        </a:rPr>
                        <a:t>0.39</a:t>
                      </a:r>
                      <a:endParaRPr lang="en-US" sz="1000" i="1">
                        <a:effectLst/>
                        <a:highlight>
                          <a:srgbClr val="C8DC81"/>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extLst>
                  <a:ext uri="{0D108BD9-81ED-4DB2-BD59-A6C34878D82A}">
                    <a16:rowId xmlns:a16="http://schemas.microsoft.com/office/drawing/2014/main" val="2021249845"/>
                  </a:ext>
                </a:extLst>
              </a:tr>
              <a:tr h="148774">
                <a:tc>
                  <a:txBody>
                    <a:bodyPr/>
                    <a:lstStyle/>
                    <a:p>
                      <a:pPr marL="0" marR="0">
                        <a:lnSpc>
                          <a:spcPct val="120000"/>
                        </a:lnSpc>
                        <a:spcBef>
                          <a:spcPts val="0"/>
                        </a:spcBef>
                        <a:spcAft>
                          <a:spcPts val="0"/>
                        </a:spcAft>
                      </a:pPr>
                      <a:r>
                        <a:rPr lang="en-US" sz="800">
                          <a:effectLst/>
                        </a:rPr>
                        <a:t>wdr_sin_nam_lag_b2</a:t>
                      </a:r>
                      <a:endParaRPr lang="en-US" sz="1000" i="1">
                        <a:effectLs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E7E483"/>
                          </a:highlight>
                        </a:rPr>
                        <a:t>0.68</a:t>
                      </a:r>
                      <a:endParaRPr lang="en-US" sz="1000" i="1">
                        <a:effectLst/>
                        <a:highlight>
                          <a:srgbClr val="E7E483"/>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C2DA81"/>
                          </a:highlight>
                        </a:rPr>
                        <a:t>0.08</a:t>
                      </a:r>
                      <a:endParaRPr lang="en-US" sz="1000" i="1">
                        <a:effectLst/>
                        <a:highlight>
                          <a:srgbClr val="C2DA81"/>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AFD480"/>
                          </a:highlight>
                        </a:rPr>
                        <a:t>0.15</a:t>
                      </a:r>
                      <a:endParaRPr lang="en-US" sz="1000" i="1">
                        <a:effectLst/>
                        <a:highlight>
                          <a:srgbClr val="AFD480"/>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69C07C"/>
                          </a:highlight>
                        </a:rPr>
                        <a:t>1.03</a:t>
                      </a:r>
                      <a:endParaRPr lang="en-US" sz="1000" i="1">
                        <a:effectLst/>
                        <a:highlight>
                          <a:srgbClr val="69C07C"/>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extLst>
                  <a:ext uri="{0D108BD9-81ED-4DB2-BD59-A6C34878D82A}">
                    <a16:rowId xmlns:a16="http://schemas.microsoft.com/office/drawing/2014/main" val="2725836793"/>
                  </a:ext>
                </a:extLst>
              </a:tr>
              <a:tr h="148774">
                <a:tc>
                  <a:txBody>
                    <a:bodyPr/>
                    <a:lstStyle/>
                    <a:p>
                      <a:pPr marL="0" marR="0">
                        <a:lnSpc>
                          <a:spcPct val="120000"/>
                        </a:lnSpc>
                        <a:spcBef>
                          <a:spcPts val="0"/>
                        </a:spcBef>
                        <a:spcAft>
                          <a:spcPts val="0"/>
                        </a:spcAft>
                      </a:pPr>
                      <a:r>
                        <a:rPr lang="en-US" sz="800">
                          <a:effectLst/>
                        </a:rPr>
                        <a:t>wdr_sin_nam_lag_f1</a:t>
                      </a:r>
                      <a:endParaRPr lang="en-US" sz="1000" i="1">
                        <a:effectLs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FCC07B"/>
                          </a:highlight>
                        </a:rPr>
                        <a:t>-0.54</a:t>
                      </a:r>
                      <a:endParaRPr lang="en-US" sz="1000" i="1">
                        <a:effectLst/>
                        <a:highlight>
                          <a:srgbClr val="FCC07B"/>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ECE683"/>
                          </a:highlight>
                        </a:rPr>
                        <a:t>0.04</a:t>
                      </a:r>
                      <a:endParaRPr lang="en-US" sz="1000" i="1">
                        <a:effectLst/>
                        <a:highlight>
                          <a:srgbClr val="ECE683"/>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F6E984"/>
                          </a:highlight>
                        </a:rPr>
                        <a:t>0.02</a:t>
                      </a:r>
                      <a:endParaRPr lang="en-US" sz="1000" i="1">
                        <a:effectLst/>
                        <a:highlight>
                          <a:srgbClr val="F6E984"/>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FDD780"/>
                          </a:highlight>
                        </a:rPr>
                        <a:t>-0.11</a:t>
                      </a:r>
                      <a:endParaRPr lang="en-US" sz="1000" i="1">
                        <a:effectLst/>
                        <a:highlight>
                          <a:srgbClr val="FDD780"/>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extLst>
                  <a:ext uri="{0D108BD9-81ED-4DB2-BD59-A6C34878D82A}">
                    <a16:rowId xmlns:a16="http://schemas.microsoft.com/office/drawing/2014/main" val="441442184"/>
                  </a:ext>
                </a:extLst>
              </a:tr>
              <a:tr h="148774">
                <a:tc>
                  <a:txBody>
                    <a:bodyPr/>
                    <a:lstStyle/>
                    <a:p>
                      <a:pPr marL="0" marR="0">
                        <a:lnSpc>
                          <a:spcPct val="120000"/>
                        </a:lnSpc>
                        <a:spcBef>
                          <a:spcPts val="0"/>
                        </a:spcBef>
                        <a:spcAft>
                          <a:spcPts val="0"/>
                        </a:spcAft>
                      </a:pPr>
                      <a:r>
                        <a:rPr lang="en-US" sz="800">
                          <a:effectLst/>
                        </a:rPr>
                        <a:t>wdr_sin_nam_lag_f2</a:t>
                      </a:r>
                      <a:endParaRPr lang="en-US" sz="1000" i="1">
                        <a:effectLs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FA9874"/>
                          </a:highlight>
                        </a:rPr>
                        <a:t>-1.04</a:t>
                      </a:r>
                      <a:endParaRPr lang="en-US" sz="1000" i="1">
                        <a:effectLst/>
                        <a:highlight>
                          <a:srgbClr val="FA9874"/>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FEEA83"/>
                          </a:highlight>
                        </a:rPr>
                        <a:t>0.02</a:t>
                      </a:r>
                      <a:endParaRPr lang="en-US" sz="1000" i="1">
                        <a:effectLst/>
                        <a:highlight>
                          <a:srgbClr val="FEEA83"/>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FBA576"/>
                          </a:highlight>
                        </a:rPr>
                        <a:t>-0.07</a:t>
                      </a:r>
                      <a:endParaRPr lang="en-US" sz="1000" i="1">
                        <a:effectLst/>
                        <a:highlight>
                          <a:srgbClr val="FBA576"/>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F98D71"/>
                          </a:highlight>
                        </a:rPr>
                        <a:t>-0.62</a:t>
                      </a:r>
                      <a:endParaRPr lang="en-US" sz="1000" i="1">
                        <a:effectLst/>
                        <a:highlight>
                          <a:srgbClr val="F98D71"/>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extLst>
                  <a:ext uri="{0D108BD9-81ED-4DB2-BD59-A6C34878D82A}">
                    <a16:rowId xmlns:a16="http://schemas.microsoft.com/office/drawing/2014/main" val="2123273724"/>
                  </a:ext>
                </a:extLst>
              </a:tr>
              <a:tr h="186222">
                <a:tc>
                  <a:txBody>
                    <a:bodyPr/>
                    <a:lstStyle/>
                    <a:p>
                      <a:pPr marL="0" marR="0">
                        <a:lnSpc>
                          <a:spcPct val="120000"/>
                        </a:lnSpc>
                        <a:spcBef>
                          <a:spcPts val="0"/>
                        </a:spcBef>
                        <a:spcAft>
                          <a:spcPts val="0"/>
                        </a:spcAft>
                      </a:pPr>
                      <a:r>
                        <a:rPr lang="en-US" sz="800">
                          <a:effectLst/>
                        </a:rPr>
                        <a:t>wspd_mph_nam_lag_b1</a:t>
                      </a:r>
                      <a:endParaRPr lang="en-US" sz="1000" i="1">
                        <a:effectLs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DAE182"/>
                          </a:highlight>
                        </a:rPr>
                        <a:t>1.06</a:t>
                      </a:r>
                      <a:endParaRPr lang="en-US" sz="1000" i="1">
                        <a:effectLst/>
                        <a:highlight>
                          <a:srgbClr val="DAE182"/>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F4E884"/>
                          </a:highlight>
                        </a:rPr>
                        <a:t>0.04</a:t>
                      </a:r>
                      <a:endParaRPr lang="en-US" sz="1000" i="1">
                        <a:effectLst/>
                        <a:highlight>
                          <a:srgbClr val="F4E884"/>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FED880"/>
                          </a:highlight>
                        </a:rPr>
                        <a:t>-0.02</a:t>
                      </a:r>
                      <a:endParaRPr lang="en-US" sz="1000" i="1">
                        <a:effectLst/>
                        <a:highlight>
                          <a:srgbClr val="FED880"/>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FEE582"/>
                          </a:highlight>
                        </a:rPr>
                        <a:t>-0.01</a:t>
                      </a:r>
                      <a:endParaRPr lang="en-US" sz="1000" i="1">
                        <a:effectLst/>
                        <a:highlight>
                          <a:srgbClr val="FEE582"/>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extLst>
                  <a:ext uri="{0D108BD9-81ED-4DB2-BD59-A6C34878D82A}">
                    <a16:rowId xmlns:a16="http://schemas.microsoft.com/office/drawing/2014/main" val="1789480714"/>
                  </a:ext>
                </a:extLst>
              </a:tr>
              <a:tr h="172939">
                <a:tc>
                  <a:txBody>
                    <a:bodyPr/>
                    <a:lstStyle/>
                    <a:p>
                      <a:pPr marL="0" marR="0">
                        <a:lnSpc>
                          <a:spcPct val="120000"/>
                        </a:lnSpc>
                        <a:spcBef>
                          <a:spcPts val="0"/>
                        </a:spcBef>
                        <a:spcAft>
                          <a:spcPts val="0"/>
                        </a:spcAft>
                      </a:pPr>
                      <a:r>
                        <a:rPr lang="en-US" sz="800">
                          <a:effectLst/>
                        </a:rPr>
                        <a:t>wspd_mph_nam_lag_b2</a:t>
                      </a:r>
                      <a:endParaRPr lang="en-US" sz="1000" i="1">
                        <a:effectLs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E4E383"/>
                          </a:highlight>
                        </a:rPr>
                        <a:t>0.79</a:t>
                      </a:r>
                      <a:endParaRPr lang="en-US" sz="1000" i="1">
                        <a:effectLst/>
                        <a:highlight>
                          <a:srgbClr val="E4E383"/>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D3DF82"/>
                          </a:highlight>
                        </a:rPr>
                        <a:t>0.07</a:t>
                      </a:r>
                      <a:endParaRPr lang="en-US" sz="1000" i="1">
                        <a:effectLst/>
                        <a:highlight>
                          <a:srgbClr val="D3DF82"/>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FCBC7B"/>
                          </a:highlight>
                        </a:rPr>
                        <a:t>-0.05</a:t>
                      </a:r>
                      <a:endParaRPr lang="en-US" sz="1000" i="1">
                        <a:effectLst/>
                        <a:highlight>
                          <a:srgbClr val="FCBC7B"/>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DEE283"/>
                          </a:highlight>
                        </a:rPr>
                        <a:t>0.24</a:t>
                      </a:r>
                      <a:endParaRPr lang="en-US" sz="1000" i="1">
                        <a:effectLst/>
                        <a:highlight>
                          <a:srgbClr val="DEE283"/>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extLst>
                  <a:ext uri="{0D108BD9-81ED-4DB2-BD59-A6C34878D82A}">
                    <a16:rowId xmlns:a16="http://schemas.microsoft.com/office/drawing/2014/main" val="3524050654"/>
                  </a:ext>
                </a:extLst>
              </a:tr>
              <a:tr h="161411">
                <a:tc>
                  <a:txBody>
                    <a:bodyPr/>
                    <a:lstStyle/>
                    <a:p>
                      <a:pPr marL="0" marR="0">
                        <a:lnSpc>
                          <a:spcPct val="120000"/>
                        </a:lnSpc>
                        <a:spcBef>
                          <a:spcPts val="0"/>
                        </a:spcBef>
                        <a:spcAft>
                          <a:spcPts val="0"/>
                        </a:spcAft>
                      </a:pPr>
                      <a:r>
                        <a:rPr lang="en-US" sz="800">
                          <a:effectLst/>
                        </a:rPr>
                        <a:t>wspd_mph_nam_lag_f1</a:t>
                      </a:r>
                      <a:endParaRPr lang="en-US" sz="1000" i="1">
                        <a:effectLs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D3DF82"/>
                          </a:highlight>
                        </a:rPr>
                        <a:t>1.27</a:t>
                      </a:r>
                      <a:endParaRPr lang="en-US" sz="1000" i="1">
                        <a:effectLst/>
                        <a:highlight>
                          <a:srgbClr val="D3DF82"/>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FBA276"/>
                          </a:highlight>
                        </a:rPr>
                        <a:t>-0.09</a:t>
                      </a:r>
                      <a:endParaRPr lang="en-US" sz="1000" i="1">
                        <a:effectLst/>
                        <a:highlight>
                          <a:srgbClr val="FBA276"/>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FFEB84"/>
                          </a:highlight>
                        </a:rPr>
                        <a:t>0.00</a:t>
                      </a:r>
                      <a:endParaRPr lang="en-US" sz="1000" i="1">
                        <a:effectLst/>
                        <a:highlight>
                          <a:srgbClr val="FFEB84"/>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AFD480"/>
                          </a:highlight>
                        </a:rPr>
                        <a:t>0.56</a:t>
                      </a:r>
                      <a:endParaRPr lang="en-US" sz="1000" i="1">
                        <a:effectLst/>
                        <a:highlight>
                          <a:srgbClr val="AFD480"/>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extLst>
                  <a:ext uri="{0D108BD9-81ED-4DB2-BD59-A6C34878D82A}">
                    <a16:rowId xmlns:a16="http://schemas.microsoft.com/office/drawing/2014/main" val="3806388131"/>
                  </a:ext>
                </a:extLst>
              </a:tr>
              <a:tr h="161410">
                <a:tc>
                  <a:txBody>
                    <a:bodyPr/>
                    <a:lstStyle/>
                    <a:p>
                      <a:pPr marL="0" marR="0">
                        <a:lnSpc>
                          <a:spcPct val="120000"/>
                        </a:lnSpc>
                        <a:spcBef>
                          <a:spcPts val="0"/>
                        </a:spcBef>
                        <a:spcAft>
                          <a:spcPts val="0"/>
                        </a:spcAft>
                      </a:pPr>
                      <a:r>
                        <a:rPr lang="en-US" sz="800">
                          <a:effectLst/>
                        </a:rPr>
                        <a:t>wspd_mph_nam_lag_f2</a:t>
                      </a:r>
                      <a:endParaRPr lang="en-US" sz="1000" i="1">
                        <a:effectLs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CEDD82"/>
                          </a:highlight>
                        </a:rPr>
                        <a:t>1.41</a:t>
                      </a:r>
                      <a:endParaRPr lang="en-US" sz="1000" i="1">
                        <a:effectLst/>
                        <a:highlight>
                          <a:srgbClr val="CEDD82"/>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C0D981"/>
                          </a:highlight>
                        </a:rPr>
                        <a:t>0.09</a:t>
                      </a:r>
                      <a:endParaRPr lang="en-US" sz="1000" i="1">
                        <a:effectLst/>
                        <a:highlight>
                          <a:srgbClr val="C0D981"/>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DBE182"/>
                          </a:highlight>
                        </a:rPr>
                        <a:t>0.07</a:t>
                      </a:r>
                      <a:endParaRPr lang="en-US" sz="1000" i="1">
                        <a:effectLst/>
                        <a:highlight>
                          <a:srgbClr val="DBE182"/>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FEE983"/>
                          </a:highlight>
                        </a:rPr>
                        <a:t>0.01</a:t>
                      </a:r>
                      <a:endParaRPr lang="en-US" sz="1000" i="1">
                        <a:effectLst/>
                        <a:highlight>
                          <a:srgbClr val="FEE983"/>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extLst>
                  <a:ext uri="{0D108BD9-81ED-4DB2-BD59-A6C34878D82A}">
                    <a16:rowId xmlns:a16="http://schemas.microsoft.com/office/drawing/2014/main" val="1540368921"/>
                  </a:ext>
                </a:extLst>
              </a:tr>
              <a:tr h="148774">
                <a:tc>
                  <a:txBody>
                    <a:bodyPr/>
                    <a:lstStyle/>
                    <a:p>
                      <a:pPr marL="0" marR="0">
                        <a:lnSpc>
                          <a:spcPct val="120000"/>
                        </a:lnSpc>
                        <a:spcBef>
                          <a:spcPts val="0"/>
                        </a:spcBef>
                        <a:spcAft>
                          <a:spcPts val="0"/>
                        </a:spcAft>
                      </a:pPr>
                      <a:r>
                        <a:rPr lang="en-US" sz="800">
                          <a:effectLst/>
                        </a:rPr>
                        <a:t>kinetic_e_lag_b1</a:t>
                      </a:r>
                      <a:endParaRPr lang="en-US" sz="1000" i="1">
                        <a:effectLs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FA9874"/>
                          </a:highlight>
                        </a:rPr>
                        <a:t>-1.04</a:t>
                      </a:r>
                      <a:endParaRPr lang="en-US" sz="1000" i="1">
                        <a:effectLst/>
                        <a:highlight>
                          <a:srgbClr val="FA9874"/>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FCC57C"/>
                          </a:highlight>
                        </a:rPr>
                        <a:t>-0.04</a:t>
                      </a:r>
                      <a:endParaRPr lang="en-US" sz="1000" i="1">
                        <a:effectLst/>
                        <a:highlight>
                          <a:srgbClr val="FCC57C"/>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FEE182"/>
                          </a:highlight>
                        </a:rPr>
                        <a:t>-0.01</a:t>
                      </a:r>
                      <a:endParaRPr lang="en-US" sz="1000" i="1">
                        <a:effectLst/>
                        <a:highlight>
                          <a:srgbClr val="FEE182"/>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AED480"/>
                          </a:highlight>
                        </a:rPr>
                        <a:t>0.57</a:t>
                      </a:r>
                      <a:endParaRPr lang="en-US" sz="1000" i="1">
                        <a:effectLst/>
                        <a:highlight>
                          <a:srgbClr val="AED480"/>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extLst>
                  <a:ext uri="{0D108BD9-81ED-4DB2-BD59-A6C34878D82A}">
                    <a16:rowId xmlns:a16="http://schemas.microsoft.com/office/drawing/2014/main" val="2221008635"/>
                  </a:ext>
                </a:extLst>
              </a:tr>
              <a:tr h="148774">
                <a:tc>
                  <a:txBody>
                    <a:bodyPr/>
                    <a:lstStyle/>
                    <a:p>
                      <a:pPr marL="0" marR="0">
                        <a:lnSpc>
                          <a:spcPct val="120000"/>
                        </a:lnSpc>
                        <a:spcBef>
                          <a:spcPts val="0"/>
                        </a:spcBef>
                        <a:spcAft>
                          <a:spcPts val="0"/>
                        </a:spcAft>
                      </a:pPr>
                      <a:r>
                        <a:rPr lang="en-US" sz="800">
                          <a:effectLst/>
                        </a:rPr>
                        <a:t>kinetic_e_lag_b2</a:t>
                      </a:r>
                      <a:endParaRPr lang="en-US" sz="1000" i="1">
                        <a:effectLs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FDC67D"/>
                          </a:highlight>
                        </a:rPr>
                        <a:t>-0.46</a:t>
                      </a:r>
                      <a:endParaRPr lang="en-US" sz="1000" i="1">
                        <a:effectLst/>
                        <a:highlight>
                          <a:srgbClr val="FDC67D"/>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FCC07B"/>
                          </a:highlight>
                        </a:rPr>
                        <a:t>-0.04</a:t>
                      </a:r>
                      <a:endParaRPr lang="en-US" sz="1000" i="1">
                        <a:effectLst/>
                        <a:highlight>
                          <a:srgbClr val="FCC07B"/>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FCC57C"/>
                          </a:highlight>
                        </a:rPr>
                        <a:t>-0.04</a:t>
                      </a:r>
                      <a:endParaRPr lang="en-US" sz="1000" i="1">
                        <a:effectLst/>
                        <a:highlight>
                          <a:srgbClr val="FCC57C"/>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E4E483"/>
                          </a:highlight>
                        </a:rPr>
                        <a:t>0.20</a:t>
                      </a:r>
                      <a:endParaRPr lang="en-US" sz="1000" i="1">
                        <a:effectLst/>
                        <a:highlight>
                          <a:srgbClr val="E4E483"/>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extLst>
                  <a:ext uri="{0D108BD9-81ED-4DB2-BD59-A6C34878D82A}">
                    <a16:rowId xmlns:a16="http://schemas.microsoft.com/office/drawing/2014/main" val="1674793415"/>
                  </a:ext>
                </a:extLst>
              </a:tr>
              <a:tr h="148774">
                <a:tc>
                  <a:txBody>
                    <a:bodyPr/>
                    <a:lstStyle/>
                    <a:p>
                      <a:pPr marL="0" marR="0">
                        <a:lnSpc>
                          <a:spcPct val="120000"/>
                        </a:lnSpc>
                        <a:spcBef>
                          <a:spcPts val="0"/>
                        </a:spcBef>
                        <a:spcAft>
                          <a:spcPts val="0"/>
                        </a:spcAft>
                      </a:pPr>
                      <a:r>
                        <a:rPr lang="en-US" sz="800">
                          <a:effectLst/>
                        </a:rPr>
                        <a:t>kinetic_e_lag_f1</a:t>
                      </a:r>
                      <a:endParaRPr lang="en-US" sz="1000" i="1">
                        <a:effectLs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F8766D"/>
                          </a:highlight>
                        </a:rPr>
                        <a:t>-1.45</a:t>
                      </a:r>
                      <a:endParaRPr lang="en-US" sz="1000" i="1">
                        <a:effectLst/>
                        <a:highlight>
                          <a:srgbClr val="F8766D"/>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C2DA81"/>
                          </a:highlight>
                        </a:rPr>
                        <a:t>0.08</a:t>
                      </a:r>
                      <a:endParaRPr lang="en-US" sz="1000" i="1">
                        <a:effectLst/>
                        <a:highlight>
                          <a:srgbClr val="C2DA81"/>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FCEA84"/>
                          </a:highlight>
                        </a:rPr>
                        <a:t>0.01</a:t>
                      </a:r>
                      <a:endParaRPr lang="en-US" sz="1000" i="1">
                        <a:effectLst/>
                        <a:highlight>
                          <a:srgbClr val="FCEA84"/>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DEE283"/>
                          </a:highlight>
                        </a:rPr>
                        <a:t>0.25</a:t>
                      </a:r>
                      <a:endParaRPr lang="en-US" sz="1000" i="1">
                        <a:effectLst/>
                        <a:highlight>
                          <a:srgbClr val="DEE283"/>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extLst>
                  <a:ext uri="{0D108BD9-81ED-4DB2-BD59-A6C34878D82A}">
                    <a16:rowId xmlns:a16="http://schemas.microsoft.com/office/drawing/2014/main" val="1674695497"/>
                  </a:ext>
                </a:extLst>
              </a:tr>
              <a:tr h="148774">
                <a:tc>
                  <a:txBody>
                    <a:bodyPr/>
                    <a:lstStyle/>
                    <a:p>
                      <a:pPr marL="0" marR="0">
                        <a:lnSpc>
                          <a:spcPct val="120000"/>
                        </a:lnSpc>
                        <a:spcBef>
                          <a:spcPts val="0"/>
                        </a:spcBef>
                        <a:spcAft>
                          <a:spcPts val="0"/>
                        </a:spcAft>
                      </a:pPr>
                      <a:r>
                        <a:rPr lang="en-US" sz="800">
                          <a:effectLst/>
                        </a:rPr>
                        <a:t>kinetic_e_lag_f2</a:t>
                      </a:r>
                      <a:endParaRPr lang="en-US" sz="1000" i="1">
                        <a:effectLs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F8696B"/>
                          </a:highlight>
                        </a:rPr>
                        <a:t>-1.62</a:t>
                      </a:r>
                      <a:endParaRPr lang="en-US" sz="1000" i="1">
                        <a:effectLst/>
                        <a:highlight>
                          <a:srgbClr val="F8696B"/>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FCB87A"/>
                          </a:highlight>
                        </a:rPr>
                        <a:t>-0.06</a:t>
                      </a:r>
                      <a:endParaRPr lang="en-US" sz="1000" i="1">
                        <a:effectLst/>
                        <a:highlight>
                          <a:srgbClr val="FCB87A"/>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FEDF81"/>
                          </a:highlight>
                        </a:rPr>
                        <a:t>-0.01</a:t>
                      </a:r>
                      <a:endParaRPr lang="en-US" sz="1000" i="1">
                        <a:effectLst/>
                        <a:highlight>
                          <a:srgbClr val="FEDF81"/>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dirty="0">
                          <a:effectLst/>
                          <a:highlight>
                            <a:srgbClr val="A7D27F"/>
                          </a:highlight>
                        </a:rPr>
                        <a:t>0.62</a:t>
                      </a:r>
                      <a:endParaRPr lang="en-US" sz="1000" i="1" dirty="0">
                        <a:effectLst/>
                        <a:highlight>
                          <a:srgbClr val="A7D27F"/>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extLst>
                  <a:ext uri="{0D108BD9-81ED-4DB2-BD59-A6C34878D82A}">
                    <a16:rowId xmlns:a16="http://schemas.microsoft.com/office/drawing/2014/main" val="3921370924"/>
                  </a:ext>
                </a:extLst>
              </a:tr>
            </a:tbl>
          </a:graphicData>
        </a:graphic>
      </p:graphicFrame>
      <p:sp>
        <p:nvSpPr>
          <p:cNvPr id="6" name="TextBox 5">
            <a:extLst>
              <a:ext uri="{FF2B5EF4-FFF2-40B4-BE49-F238E27FC236}">
                <a16:creationId xmlns:a16="http://schemas.microsoft.com/office/drawing/2014/main" id="{EA23057B-7616-3091-065A-8210604522F4}"/>
              </a:ext>
            </a:extLst>
          </p:cNvPr>
          <p:cNvSpPr txBox="1"/>
          <p:nvPr/>
        </p:nvSpPr>
        <p:spPr>
          <a:xfrm>
            <a:off x="940904" y="2094474"/>
            <a:ext cx="3472070" cy="4394344"/>
          </a:xfrm>
          <a:prstGeom prst="rect">
            <a:avLst/>
          </a:prstGeom>
          <a:solidFill>
            <a:schemeClr val="bg1">
              <a:alpha val="49721"/>
            </a:schemeClr>
          </a:solidFill>
        </p:spPr>
        <p:txBody>
          <a:bodyPr wrap="square">
            <a:spAutoFit/>
          </a:bodyPr>
          <a:lstStyle/>
          <a:p>
            <a:pPr marL="0" marR="0">
              <a:lnSpc>
                <a:spcPct val="120000"/>
              </a:lnSpc>
              <a:spcBef>
                <a:spcPts val="0"/>
              </a:spcBef>
              <a:spcAft>
                <a:spcPts val="1000"/>
              </a:spcAft>
            </a:pPr>
            <a:r>
              <a:rPr lang="en-US" sz="1800" b="1" i="1" dirty="0">
                <a:solidFill>
                  <a:srgbClr val="BF4E14"/>
                </a:solidFill>
                <a:effectLst/>
                <a:latin typeface="Aptos" panose="020B0004020202020204" pitchFamily="34" charset="0"/>
                <a:ea typeface="Times New Roman" panose="02020603050405020304" pitchFamily="18" charset="0"/>
                <a:cs typeface="Times New Roman" panose="02020603050405020304" pitchFamily="18" charset="0"/>
              </a:rPr>
              <a:t>Coefficients for standardized variables for multilinear regression models. For a given model, coefficients with a higher magnitude have a greater predictive power on the output. The gradient coloring highlights the coefficients with greater predictive power (darker) in each of the models. Green indicates a positive effect while red indicates a negative effect.</a:t>
            </a:r>
          </a:p>
        </p:txBody>
      </p:sp>
    </p:spTree>
    <p:extLst>
      <p:ext uri="{BB962C8B-B14F-4D97-AF65-F5344CB8AC3E}">
        <p14:creationId xmlns:p14="http://schemas.microsoft.com/office/powerpoint/2010/main" val="2116399844"/>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riangular abstract background">
            <a:extLst>
              <a:ext uri="{FF2B5EF4-FFF2-40B4-BE49-F238E27FC236}">
                <a16:creationId xmlns:a16="http://schemas.microsoft.com/office/drawing/2014/main" id="{1AF044F3-45C7-9FFE-4A4F-ECCA4FB99F53}"/>
              </a:ext>
            </a:extLst>
          </p:cNvPr>
          <p:cNvPicPr>
            <a:picLocks noChangeAspect="1"/>
          </p:cNvPicPr>
          <p:nvPr/>
        </p:nvPicPr>
        <p:blipFill>
          <a:blip r:embed="rId2">
            <a:alphaModFix amt="40000"/>
          </a:blip>
          <a:srcRect t="15709" r="-1" b="-1"/>
          <a:stretch/>
        </p:blipFill>
        <p:spPr>
          <a:xfrm>
            <a:off x="20" y="10"/>
            <a:ext cx="12188932" cy="6857990"/>
          </a:xfrm>
          <a:prstGeom prst="rect">
            <a:avLst/>
          </a:prstGeom>
        </p:spPr>
      </p:pic>
      <p:sp>
        <p:nvSpPr>
          <p:cNvPr id="3" name="Subtitle 2">
            <a:extLst>
              <a:ext uri="{FF2B5EF4-FFF2-40B4-BE49-F238E27FC236}">
                <a16:creationId xmlns:a16="http://schemas.microsoft.com/office/drawing/2014/main" id="{FEBEFC93-373B-12B3-6E89-899CD71F9FFC}"/>
              </a:ext>
            </a:extLst>
          </p:cNvPr>
          <p:cNvSpPr>
            <a:spLocks noGrp="1"/>
          </p:cNvSpPr>
          <p:nvPr>
            <p:ph type="subTitle" idx="1"/>
          </p:nvPr>
        </p:nvSpPr>
        <p:spPr>
          <a:xfrm>
            <a:off x="841248" y="663960"/>
            <a:ext cx="9456049" cy="1027113"/>
          </a:xfrm>
        </p:spPr>
        <p:txBody>
          <a:bodyPr anchor="t">
            <a:normAutofit/>
          </a:bodyPr>
          <a:lstStyle/>
          <a:p>
            <a:pPr algn="l"/>
            <a:r>
              <a:rPr lang="en-US" sz="3000" dirty="0"/>
              <a:t>Conclusions</a:t>
            </a:r>
          </a:p>
        </p:txBody>
      </p:sp>
      <p:sp>
        <p:nvSpPr>
          <p:cNvPr id="8" name="Subtitle 2">
            <a:extLst>
              <a:ext uri="{FF2B5EF4-FFF2-40B4-BE49-F238E27FC236}">
                <a16:creationId xmlns:a16="http://schemas.microsoft.com/office/drawing/2014/main" id="{D13C72CA-A6B8-B249-A895-C5CA493A8D90}"/>
              </a:ext>
            </a:extLst>
          </p:cNvPr>
          <p:cNvSpPr txBox="1">
            <a:spLocks/>
          </p:cNvSpPr>
          <p:nvPr/>
        </p:nvSpPr>
        <p:spPr>
          <a:xfrm>
            <a:off x="841248" y="1496585"/>
            <a:ext cx="9456049" cy="4697455"/>
          </a:xfrm>
          <a:prstGeom prst="rect">
            <a:avLst/>
          </a:prstGeom>
        </p:spPr>
        <p:txBody>
          <a:bodyPr vert="horz" lIns="91440" tIns="45720" rIns="91440" bIns="45720" rtlCol="0" anchor="t">
            <a:normAutofit/>
          </a:bodyPr>
          <a:lstStyle>
            <a:lvl1pPr marL="0" indent="0" algn="l" defTabSz="914400" rtl="0" eaLnBrk="1" latinLnBrk="0" hangingPunct="1">
              <a:lnSpc>
                <a:spcPct val="13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ctr" defTabSz="914400" rtl="0" eaLnBrk="1" latinLnBrk="0" hangingPunct="1">
              <a:lnSpc>
                <a:spcPct val="13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3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3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3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endParaRPr lang="en-US" b="0" i="0" dirty="0">
              <a:solidFill>
                <a:srgbClr val="1F2328"/>
              </a:solidFill>
              <a:effectLst/>
              <a:latin typeface="-apple-system"/>
            </a:endParaRPr>
          </a:p>
        </p:txBody>
      </p:sp>
      <p:sp>
        <p:nvSpPr>
          <p:cNvPr id="2" name="Subtitle 2">
            <a:extLst>
              <a:ext uri="{FF2B5EF4-FFF2-40B4-BE49-F238E27FC236}">
                <a16:creationId xmlns:a16="http://schemas.microsoft.com/office/drawing/2014/main" id="{64DCB5E7-30E4-5A5B-9165-289187946AB9}"/>
              </a:ext>
            </a:extLst>
          </p:cNvPr>
          <p:cNvSpPr txBox="1">
            <a:spLocks/>
          </p:cNvSpPr>
          <p:nvPr/>
        </p:nvSpPr>
        <p:spPr>
          <a:xfrm>
            <a:off x="993648" y="1648985"/>
            <a:ext cx="10144877" cy="4697455"/>
          </a:xfrm>
          <a:prstGeom prst="rect">
            <a:avLst/>
          </a:prstGeom>
        </p:spPr>
        <p:txBody>
          <a:bodyPr vert="horz" lIns="91440" tIns="45720" rIns="91440" bIns="45720" rtlCol="0" anchor="t">
            <a:normAutofit fontScale="85000" lnSpcReduction="20000"/>
          </a:bodyPr>
          <a:lstStyle>
            <a:lvl1pPr marL="0" indent="0" algn="l" defTabSz="914400" rtl="0" eaLnBrk="1" latinLnBrk="0" hangingPunct="1">
              <a:lnSpc>
                <a:spcPct val="13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ctr" defTabSz="914400" rtl="0" eaLnBrk="1" latinLnBrk="0" hangingPunct="1">
              <a:lnSpc>
                <a:spcPct val="13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3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3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3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a:spcBef>
                <a:spcPts val="1000"/>
              </a:spcBef>
              <a:spcAft>
                <a:spcPts val="500"/>
              </a:spcAft>
            </a:pPr>
            <a:r>
              <a:rPr lang="en-US" sz="2200" b="1" i="0" dirty="0">
                <a:solidFill>
                  <a:srgbClr val="BF4E14"/>
                </a:solidFill>
                <a:effectLst/>
                <a:latin typeface="Segoe UI" panose="020B0502040204020203" pitchFamily="34" charset="0"/>
                <a:ea typeface="Times New Roman" panose="02020603050405020304" pitchFamily="18" charset="0"/>
                <a:cs typeface="Segoe UI" panose="020B0502040204020203" pitchFamily="34" charset="0"/>
              </a:rPr>
              <a:t>Is forecast data a good proxy for anemometer data?</a:t>
            </a:r>
            <a:endParaRPr lang="en-US" sz="2200" b="1" i="1" dirty="0">
              <a:solidFill>
                <a:srgbClr val="BF4E14"/>
              </a:solidFill>
              <a:effectLst/>
              <a:latin typeface="Segoe UI" panose="020B0502040204020203" pitchFamily="34" charset="0"/>
              <a:ea typeface="Times New Roman" panose="02020603050405020304" pitchFamily="18" charset="0"/>
              <a:cs typeface="Segoe UI" panose="020B0502040204020203" pitchFamily="34" charset="0"/>
            </a:endParaRPr>
          </a:p>
          <a:p>
            <a:pPr marL="0" marR="0">
              <a:lnSpc>
                <a:spcPct val="120000"/>
              </a:lnSpc>
              <a:spcBef>
                <a:spcPts val="0"/>
              </a:spcBef>
              <a:spcAft>
                <a:spcPts val="1000"/>
              </a:spcAft>
            </a:pPr>
            <a:r>
              <a:rPr lang="en-US" sz="1800" i="0" dirty="0">
                <a:effectLst/>
                <a:latin typeface="Segoe UI" panose="020B0502040204020203" pitchFamily="34" charset="0"/>
                <a:ea typeface="Times New Roman" panose="02020603050405020304" pitchFamily="18" charset="0"/>
                <a:cs typeface="Segoe UI" panose="020B0502040204020203" pitchFamily="34" charset="0"/>
              </a:rPr>
              <a:t>Based on this analysis, the NAM forecast data for temperature, wind direction, and wind speed has a moderately strong correlation with the anemometer measurements. </a:t>
            </a:r>
            <a:r>
              <a:rPr lang="en-US" sz="1800" i="0" dirty="0">
                <a:effectLst/>
                <a:highlight>
                  <a:srgbClr val="FFFF00"/>
                </a:highlight>
                <a:latin typeface="Segoe UI" panose="020B0502040204020203" pitchFamily="34" charset="0"/>
                <a:ea typeface="Times New Roman" panose="02020603050405020304" pitchFamily="18" charset="0"/>
                <a:cs typeface="Segoe UI" panose="020B0502040204020203" pitchFamily="34" charset="0"/>
              </a:rPr>
              <a:t>There is enough scatter that the NAM data is likely not viable as a direct replacement of the anemometer data on a 15-minute time frame</a:t>
            </a:r>
            <a:r>
              <a:rPr lang="en-US" sz="1800" i="0" dirty="0">
                <a:effectLst/>
                <a:latin typeface="Segoe UI" panose="020B0502040204020203" pitchFamily="34" charset="0"/>
                <a:ea typeface="Times New Roman" panose="02020603050405020304" pitchFamily="18" charset="0"/>
                <a:cs typeface="Segoe UI" panose="020B0502040204020203" pitchFamily="34" charset="0"/>
              </a:rPr>
              <a:t>. The NAM forecast could be used to predict such things as plume movement, for example, over time.</a:t>
            </a:r>
            <a:endParaRPr lang="en-US" sz="1800" i="1" dirty="0">
              <a:effectLst/>
              <a:latin typeface="Segoe UI" panose="020B0502040204020203" pitchFamily="34" charset="0"/>
              <a:ea typeface="Times New Roman" panose="02020603050405020304" pitchFamily="18" charset="0"/>
              <a:cs typeface="Segoe UI" panose="020B0502040204020203" pitchFamily="34" charset="0"/>
            </a:endParaRPr>
          </a:p>
          <a:p>
            <a:pPr marL="0" marR="0">
              <a:spcBef>
                <a:spcPts val="1000"/>
              </a:spcBef>
              <a:spcAft>
                <a:spcPts val="500"/>
              </a:spcAft>
            </a:pPr>
            <a:r>
              <a:rPr lang="en-US" sz="2400" b="1" i="0" dirty="0">
                <a:solidFill>
                  <a:srgbClr val="BF4E14"/>
                </a:solidFill>
                <a:effectLst/>
                <a:latin typeface="Segoe UI" panose="020B0502040204020203" pitchFamily="34" charset="0"/>
                <a:ea typeface="Times New Roman" panose="02020603050405020304" pitchFamily="18" charset="0"/>
                <a:cs typeface="Segoe UI" panose="020B0502040204020203" pitchFamily="34" charset="0"/>
              </a:rPr>
              <a:t>Does a multilinear regression trained on forecast data provide an even better proxy for anemometer data?</a:t>
            </a:r>
            <a:endParaRPr lang="en-US" sz="2400" b="1" i="1" dirty="0">
              <a:solidFill>
                <a:srgbClr val="BF4E14"/>
              </a:solidFill>
              <a:effectLst/>
              <a:latin typeface="Segoe UI" panose="020B0502040204020203" pitchFamily="34" charset="0"/>
              <a:ea typeface="Times New Roman" panose="02020603050405020304" pitchFamily="18" charset="0"/>
              <a:cs typeface="Segoe UI" panose="020B0502040204020203" pitchFamily="34" charset="0"/>
            </a:endParaRPr>
          </a:p>
          <a:p>
            <a:pPr marL="0" marR="0">
              <a:lnSpc>
                <a:spcPct val="120000"/>
              </a:lnSpc>
              <a:spcBef>
                <a:spcPts val="0"/>
              </a:spcBef>
              <a:spcAft>
                <a:spcPts val="1000"/>
              </a:spcAft>
            </a:pPr>
            <a:r>
              <a:rPr lang="en-US" sz="1800" dirty="0">
                <a:effectLst/>
                <a:latin typeface="Segoe UI" panose="020B0502040204020203" pitchFamily="34" charset="0"/>
                <a:ea typeface="Times New Roman" panose="02020603050405020304" pitchFamily="18" charset="0"/>
                <a:cs typeface="Segoe UI" panose="020B0502040204020203" pitchFamily="34" charset="0"/>
              </a:rPr>
              <a:t>While the direct NAM forecast may not be a sufficient consistent proxy for anemometer data, predictions based off a site-specific trained multilinear regression model of the publicly-provided NAM forecast data might be, at least during times when the anemometers are inoperable and when the wind speeds are high enough.  In this study, multilinear regression models were developed to predict temperature, wind direction, and wind speed at the site of the 3D anemometer. </a:t>
            </a:r>
            <a:r>
              <a:rPr lang="en-US" sz="1800" dirty="0">
                <a:effectLst/>
                <a:highlight>
                  <a:srgbClr val="FFFF00"/>
                </a:highlight>
                <a:latin typeface="Segoe UI" panose="020B0502040204020203" pitchFamily="34" charset="0"/>
                <a:ea typeface="Times New Roman" panose="02020603050405020304" pitchFamily="18" charset="0"/>
                <a:cs typeface="Segoe UI" panose="020B0502040204020203" pitchFamily="34" charset="0"/>
              </a:rPr>
              <a:t>The predicted temperatures and wind speeds offered significantly better correlation and fewer large differences with the actual measurements than the direct NAM forecasts of temperature and wind speed, while the predicted wind directions were about the same. Both the direct NAM forecasts and the models offer the best predictions when the wind speed is above 1m/s. </a:t>
            </a:r>
            <a:r>
              <a:rPr lang="en-US" sz="1800" dirty="0">
                <a:effectLst/>
                <a:latin typeface="Segoe UI" panose="020B0502040204020203" pitchFamily="34" charset="0"/>
                <a:ea typeface="Times New Roman" panose="02020603050405020304" pitchFamily="18" charset="0"/>
                <a:cs typeface="Segoe UI" panose="020B0502040204020203" pitchFamily="34" charset="0"/>
              </a:rPr>
              <a:t>However, there is still enough variation in the site-specific conditions that is not captured by the models that the model predictions are not good enough to just replace the use of anemometers altogether.</a:t>
            </a:r>
            <a:r>
              <a:rPr lang="en-US" sz="1800" dirty="0">
                <a:effectLst/>
                <a:latin typeface="Segoe UI" panose="020B0502040204020203" pitchFamily="34" charset="0"/>
                <a:cs typeface="Segoe UI" panose="020B0502040204020203" pitchFamily="34" charset="0"/>
              </a:rPr>
              <a:t> </a:t>
            </a:r>
            <a:endParaRPr lang="en-US" sz="1800" i="1" dirty="0">
              <a:effectLst/>
              <a:latin typeface="Segoe UI" panose="020B0502040204020203" pitchFamily="34" charset="0"/>
              <a:ea typeface="Times New Roman" panose="02020603050405020304" pitchFamily="18" charset="0"/>
              <a:cs typeface="Segoe UI" panose="020B0502040204020203" pitchFamily="34" charset="0"/>
            </a:endParaRPr>
          </a:p>
        </p:txBody>
      </p:sp>
    </p:spTree>
    <p:extLst>
      <p:ext uri="{BB962C8B-B14F-4D97-AF65-F5344CB8AC3E}">
        <p14:creationId xmlns:p14="http://schemas.microsoft.com/office/powerpoint/2010/main" val="4094513359"/>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riangular abstract background">
            <a:extLst>
              <a:ext uri="{FF2B5EF4-FFF2-40B4-BE49-F238E27FC236}">
                <a16:creationId xmlns:a16="http://schemas.microsoft.com/office/drawing/2014/main" id="{1AF044F3-45C7-9FFE-4A4F-ECCA4FB99F53}"/>
              </a:ext>
            </a:extLst>
          </p:cNvPr>
          <p:cNvPicPr>
            <a:picLocks noChangeAspect="1"/>
          </p:cNvPicPr>
          <p:nvPr/>
        </p:nvPicPr>
        <p:blipFill>
          <a:blip r:embed="rId2">
            <a:alphaModFix amt="40000"/>
          </a:blip>
          <a:srcRect t="15709" r="-1" b="-1"/>
          <a:stretch/>
        </p:blipFill>
        <p:spPr>
          <a:xfrm>
            <a:off x="20" y="10"/>
            <a:ext cx="12188932" cy="6857990"/>
          </a:xfrm>
          <a:prstGeom prst="rect">
            <a:avLst/>
          </a:prstGeom>
        </p:spPr>
      </p:pic>
      <p:sp>
        <p:nvSpPr>
          <p:cNvPr id="3" name="Subtitle 2">
            <a:extLst>
              <a:ext uri="{FF2B5EF4-FFF2-40B4-BE49-F238E27FC236}">
                <a16:creationId xmlns:a16="http://schemas.microsoft.com/office/drawing/2014/main" id="{FEBEFC93-373B-12B3-6E89-899CD71F9FFC}"/>
              </a:ext>
            </a:extLst>
          </p:cNvPr>
          <p:cNvSpPr>
            <a:spLocks noGrp="1"/>
          </p:cNvSpPr>
          <p:nvPr>
            <p:ph type="subTitle" idx="1"/>
          </p:nvPr>
        </p:nvSpPr>
        <p:spPr>
          <a:xfrm>
            <a:off x="841248" y="663960"/>
            <a:ext cx="9456049" cy="1027113"/>
          </a:xfrm>
        </p:spPr>
        <p:txBody>
          <a:bodyPr anchor="t">
            <a:normAutofit/>
          </a:bodyPr>
          <a:lstStyle/>
          <a:p>
            <a:pPr algn="l"/>
            <a:r>
              <a:rPr lang="en-US" sz="3000" dirty="0" err="1"/>
              <a:t>LongPath</a:t>
            </a:r>
            <a:r>
              <a:rPr lang="en-US" sz="3000" dirty="0"/>
              <a:t> Technologies, Inc.</a:t>
            </a:r>
          </a:p>
        </p:txBody>
      </p:sp>
      <p:sp>
        <p:nvSpPr>
          <p:cNvPr id="8" name="Subtitle 2">
            <a:extLst>
              <a:ext uri="{FF2B5EF4-FFF2-40B4-BE49-F238E27FC236}">
                <a16:creationId xmlns:a16="http://schemas.microsoft.com/office/drawing/2014/main" id="{D13C72CA-A6B8-B249-A895-C5CA493A8D90}"/>
              </a:ext>
            </a:extLst>
          </p:cNvPr>
          <p:cNvSpPr txBox="1">
            <a:spLocks/>
          </p:cNvSpPr>
          <p:nvPr/>
        </p:nvSpPr>
        <p:spPr>
          <a:xfrm>
            <a:off x="841248" y="1496585"/>
            <a:ext cx="8095421" cy="4697455"/>
          </a:xfrm>
          <a:prstGeom prst="rect">
            <a:avLst/>
          </a:prstGeom>
        </p:spPr>
        <p:txBody>
          <a:bodyPr vert="horz" lIns="91440" tIns="45720" rIns="91440" bIns="45720" rtlCol="0" anchor="t">
            <a:noAutofit/>
          </a:bodyPr>
          <a:lstStyle>
            <a:lvl1pPr marL="0" indent="0" algn="l" defTabSz="914400" rtl="0" eaLnBrk="1" latinLnBrk="0" hangingPunct="1">
              <a:lnSpc>
                <a:spcPct val="13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ctr" defTabSz="914400" rtl="0" eaLnBrk="1" latinLnBrk="0" hangingPunct="1">
              <a:lnSpc>
                <a:spcPct val="13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3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3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3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dirty="0">
                <a:solidFill>
                  <a:srgbClr val="1F2328"/>
                </a:solidFill>
                <a:latin typeface="Segoe UI" panose="020B0502040204020203" pitchFamily="34" charset="0"/>
                <a:cs typeface="Segoe UI" panose="020B0502040204020203" pitchFamily="34" charset="0"/>
              </a:rPr>
              <a:t>Innovative l</a:t>
            </a:r>
            <a:r>
              <a:rPr lang="en-US" b="0" i="0" dirty="0">
                <a:solidFill>
                  <a:srgbClr val="1F2328"/>
                </a:solidFill>
                <a:effectLst/>
                <a:latin typeface="Segoe UI" panose="020B0502040204020203" pitchFamily="34" charset="0"/>
                <a:cs typeface="Segoe UI" panose="020B0502040204020203" pitchFamily="34" charset="0"/>
              </a:rPr>
              <a:t>aser-based continuous monitoring of methane emissions.</a:t>
            </a:r>
          </a:p>
          <a:p>
            <a:pPr marL="342900" indent="-342900" algn="l">
              <a:buFont typeface="Arial" panose="020B0604020202020204" pitchFamily="34" charset="0"/>
              <a:buChar char="•"/>
            </a:pPr>
            <a:r>
              <a:rPr lang="en-US" b="0" i="0" dirty="0">
                <a:solidFill>
                  <a:srgbClr val="1F2328"/>
                </a:solidFill>
                <a:effectLst/>
                <a:latin typeface="Segoe UI" panose="020B0502040204020203" pitchFamily="34" charset="0"/>
                <a:cs typeface="Segoe UI" panose="020B0502040204020203" pitchFamily="34" charset="0"/>
              </a:rPr>
              <a:t>Based in Boulder, CO. I’ve worked there since 2022.</a:t>
            </a:r>
          </a:p>
          <a:p>
            <a:pPr marL="342900" indent="-342900" algn="l">
              <a:buFont typeface="Arial" panose="020B0604020202020204" pitchFamily="34" charset="0"/>
              <a:buChar char="•"/>
            </a:pPr>
            <a:r>
              <a:rPr lang="en-US" b="0" i="1" dirty="0">
                <a:solidFill>
                  <a:srgbClr val="1F2328"/>
                </a:solidFill>
                <a:effectLst/>
                <a:latin typeface="Segoe UI" panose="020B0502040204020203" pitchFamily="34" charset="0"/>
                <a:cs typeface="Segoe UI" panose="020B0502040204020203" pitchFamily="34" charset="0"/>
              </a:rPr>
              <a:t>“</a:t>
            </a:r>
            <a:r>
              <a:rPr lang="en-US" b="0" i="1" dirty="0">
                <a:solidFill>
                  <a:srgbClr val="2B3919"/>
                </a:solidFill>
                <a:effectLst/>
                <a:latin typeface="Segoe UI" panose="020B0502040204020203" pitchFamily="34" charset="0"/>
                <a:cs typeface="Segoe UI" panose="020B0502040204020203" pitchFamily="34" charset="0"/>
              </a:rPr>
              <a:t>We install and maintain continuous laser line sensors to supply real-time emissions monitoring data and actionable insights for our clients. We work with oil and gas operators across the energy landscape and provide expanded services to various markets.”</a:t>
            </a:r>
            <a:endParaRPr lang="en-US" b="0" i="1" dirty="0">
              <a:solidFill>
                <a:srgbClr val="1F2328"/>
              </a:solidFill>
              <a:effectLst/>
              <a:latin typeface="Segoe UI" panose="020B0502040204020203" pitchFamily="34" charset="0"/>
              <a:cs typeface="Segoe UI" panose="020B0502040204020203" pitchFamily="34" charset="0"/>
            </a:endParaRPr>
          </a:p>
          <a:p>
            <a:pPr marL="342900" indent="-342900" algn="l">
              <a:buFont typeface="Arial" panose="020B0604020202020204" pitchFamily="34" charset="0"/>
              <a:buChar char="•"/>
            </a:pPr>
            <a:r>
              <a:rPr lang="en-US" b="0" i="1" dirty="0">
                <a:solidFill>
                  <a:srgbClr val="2B3919"/>
                </a:solidFill>
                <a:effectLst/>
                <a:latin typeface="Segoe UI" panose="020B0502040204020203" pitchFamily="34" charset="0"/>
                <a:cs typeface="Segoe UI" panose="020B0502040204020203" pitchFamily="34" charset="0"/>
              </a:rPr>
              <a:t>“Only </a:t>
            </a:r>
            <a:r>
              <a:rPr lang="en-US" b="0" i="1" dirty="0" err="1">
                <a:solidFill>
                  <a:srgbClr val="2B3919"/>
                </a:solidFill>
                <a:effectLst/>
                <a:latin typeface="Segoe UI" panose="020B0502040204020203" pitchFamily="34" charset="0"/>
                <a:cs typeface="Segoe UI" panose="020B0502040204020203" pitchFamily="34" charset="0"/>
              </a:rPr>
              <a:t>LongPath</a:t>
            </a:r>
            <a:r>
              <a:rPr lang="en-US" b="0" i="1" dirty="0">
                <a:solidFill>
                  <a:srgbClr val="2B3919"/>
                </a:solidFill>
                <a:effectLst/>
                <a:latin typeface="Segoe UI" panose="020B0502040204020203" pitchFamily="34" charset="0"/>
                <a:cs typeface="Segoe UI" panose="020B0502040204020203" pitchFamily="34" charset="0"/>
              </a:rPr>
              <a:t> Technologies delivers high-frequency readings, low detection limits, and best-in-class emission rate quantification.”</a:t>
            </a:r>
          </a:p>
          <a:p>
            <a:pPr marL="342900" indent="-342900" algn="l">
              <a:buFont typeface="Arial" panose="020B0604020202020204" pitchFamily="34" charset="0"/>
              <a:buChar char="•"/>
            </a:pPr>
            <a:r>
              <a:rPr lang="en-US" dirty="0">
                <a:highlight>
                  <a:srgbClr val="000000"/>
                </a:highlight>
                <a:latin typeface="Segoe UI" panose="020B0502040204020203" pitchFamily="34" charset="0"/>
                <a:cs typeface="Segoe UI" panose="020B0502040204020203" pitchFamily="34" charset="0"/>
                <a:hlinkClick r:id="rId3"/>
              </a:rPr>
              <a:t>https://www.longpathtech.com/</a:t>
            </a:r>
            <a:endParaRPr lang="en-US" dirty="0">
              <a:highlight>
                <a:srgbClr val="000000"/>
              </a:highlight>
              <a:latin typeface="Segoe UI" panose="020B0502040204020203" pitchFamily="34" charset="0"/>
              <a:cs typeface="Segoe UI" panose="020B0502040204020203" pitchFamily="34" charset="0"/>
            </a:endParaRPr>
          </a:p>
        </p:txBody>
      </p:sp>
      <p:pic>
        <p:nvPicPr>
          <p:cNvPr id="21" name="Picture 20">
            <a:extLst>
              <a:ext uri="{FF2B5EF4-FFF2-40B4-BE49-F238E27FC236}">
                <a16:creationId xmlns:a16="http://schemas.microsoft.com/office/drawing/2014/main" id="{536EE6DC-AD95-FB34-18C8-FE4A429B23E4}"/>
              </a:ext>
            </a:extLst>
          </p:cNvPr>
          <p:cNvPicPr>
            <a:picLocks noChangeAspect="1"/>
          </p:cNvPicPr>
          <p:nvPr/>
        </p:nvPicPr>
        <p:blipFill>
          <a:blip r:embed="rId4"/>
          <a:stretch>
            <a:fillRect/>
          </a:stretch>
        </p:blipFill>
        <p:spPr>
          <a:xfrm>
            <a:off x="5112026" y="-1322132"/>
            <a:ext cx="7772400" cy="4375047"/>
          </a:xfrm>
          <a:prstGeom prst="rect">
            <a:avLst/>
          </a:prstGeom>
        </p:spPr>
      </p:pic>
      <p:pic>
        <p:nvPicPr>
          <p:cNvPr id="1026" name="Picture 2" descr="LongPath solar tower in Permian Basin 2023">
            <a:extLst>
              <a:ext uri="{FF2B5EF4-FFF2-40B4-BE49-F238E27FC236}">
                <a16:creationId xmlns:a16="http://schemas.microsoft.com/office/drawing/2014/main" id="{C2DDCBD6-2E94-9EAC-4A49-889FBFB26E5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04243" y="1643308"/>
            <a:ext cx="2917135" cy="3889513"/>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5CD264A4-41E5-6382-2033-715B46B76DB2}"/>
              </a:ext>
            </a:extLst>
          </p:cNvPr>
          <p:cNvSpPr txBox="1"/>
          <p:nvPr/>
        </p:nvSpPr>
        <p:spPr>
          <a:xfrm>
            <a:off x="9104243" y="5513089"/>
            <a:ext cx="2917135" cy="1070358"/>
          </a:xfrm>
          <a:prstGeom prst="rect">
            <a:avLst/>
          </a:prstGeom>
          <a:solidFill>
            <a:schemeClr val="bg1">
              <a:alpha val="50000"/>
            </a:schemeClr>
          </a:solidFill>
        </p:spPr>
        <p:txBody>
          <a:bodyPr wrap="square">
            <a:spAutoFit/>
          </a:bodyPr>
          <a:lstStyle/>
          <a:p>
            <a:pPr marL="57150" marR="0">
              <a:lnSpc>
                <a:spcPct val="120000"/>
              </a:lnSpc>
              <a:spcBef>
                <a:spcPts val="0"/>
              </a:spcBef>
              <a:spcAft>
                <a:spcPts val="1000"/>
              </a:spcAft>
            </a:pPr>
            <a:r>
              <a:rPr lang="en-US" sz="1800" b="1" i="1" dirty="0">
                <a:solidFill>
                  <a:srgbClr val="BF4E14"/>
                </a:solidFill>
                <a:effectLst/>
                <a:latin typeface="Aptos" panose="020B0004020202020204" pitchFamily="34" charset="0"/>
                <a:ea typeface="Times New Roman" panose="02020603050405020304" pitchFamily="18" charset="0"/>
                <a:cs typeface="Times New Roman" panose="02020603050405020304" pitchFamily="18" charset="0"/>
              </a:rPr>
              <a:t>Laser telescope for measuring methane concentrations</a:t>
            </a:r>
          </a:p>
        </p:txBody>
      </p:sp>
    </p:spTree>
    <p:extLst>
      <p:ext uri="{BB962C8B-B14F-4D97-AF65-F5344CB8AC3E}">
        <p14:creationId xmlns:p14="http://schemas.microsoft.com/office/powerpoint/2010/main" val="791428330"/>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riangular abstract background">
            <a:extLst>
              <a:ext uri="{FF2B5EF4-FFF2-40B4-BE49-F238E27FC236}">
                <a16:creationId xmlns:a16="http://schemas.microsoft.com/office/drawing/2014/main" id="{1AF044F3-45C7-9FFE-4A4F-ECCA4FB99F53}"/>
              </a:ext>
            </a:extLst>
          </p:cNvPr>
          <p:cNvPicPr>
            <a:picLocks noChangeAspect="1"/>
          </p:cNvPicPr>
          <p:nvPr/>
        </p:nvPicPr>
        <p:blipFill>
          <a:blip r:embed="rId2">
            <a:alphaModFix amt="40000"/>
          </a:blip>
          <a:srcRect t="15709" r="-1" b="-1"/>
          <a:stretch/>
        </p:blipFill>
        <p:spPr>
          <a:xfrm>
            <a:off x="20" y="10"/>
            <a:ext cx="12188932" cy="6857990"/>
          </a:xfrm>
          <a:prstGeom prst="rect">
            <a:avLst/>
          </a:prstGeom>
        </p:spPr>
      </p:pic>
      <p:sp>
        <p:nvSpPr>
          <p:cNvPr id="8" name="Subtitle 2">
            <a:extLst>
              <a:ext uri="{FF2B5EF4-FFF2-40B4-BE49-F238E27FC236}">
                <a16:creationId xmlns:a16="http://schemas.microsoft.com/office/drawing/2014/main" id="{D13C72CA-A6B8-B249-A895-C5CA493A8D90}"/>
              </a:ext>
            </a:extLst>
          </p:cNvPr>
          <p:cNvSpPr txBox="1">
            <a:spLocks/>
          </p:cNvSpPr>
          <p:nvPr/>
        </p:nvSpPr>
        <p:spPr>
          <a:xfrm>
            <a:off x="841248" y="1496585"/>
            <a:ext cx="9456049" cy="4697455"/>
          </a:xfrm>
          <a:prstGeom prst="rect">
            <a:avLst/>
          </a:prstGeom>
        </p:spPr>
        <p:txBody>
          <a:bodyPr vert="horz" lIns="91440" tIns="45720" rIns="91440" bIns="45720" rtlCol="0" anchor="t">
            <a:normAutofit/>
          </a:bodyPr>
          <a:lstStyle>
            <a:lvl1pPr marL="0" indent="0" algn="l" defTabSz="914400" rtl="0" eaLnBrk="1" latinLnBrk="0" hangingPunct="1">
              <a:lnSpc>
                <a:spcPct val="13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ctr" defTabSz="914400" rtl="0" eaLnBrk="1" latinLnBrk="0" hangingPunct="1">
              <a:lnSpc>
                <a:spcPct val="13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3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3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3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endParaRPr lang="en-US" b="0" i="0" dirty="0">
              <a:solidFill>
                <a:srgbClr val="1F2328"/>
              </a:solidFill>
              <a:effectLst/>
              <a:latin typeface="-apple-system"/>
            </a:endParaRPr>
          </a:p>
        </p:txBody>
      </p:sp>
      <p:sp>
        <p:nvSpPr>
          <p:cNvPr id="6" name="Subtitle 2">
            <a:extLst>
              <a:ext uri="{FF2B5EF4-FFF2-40B4-BE49-F238E27FC236}">
                <a16:creationId xmlns:a16="http://schemas.microsoft.com/office/drawing/2014/main" id="{E57BC5B4-8712-28F0-E56C-0A2EEF270173}"/>
              </a:ext>
            </a:extLst>
          </p:cNvPr>
          <p:cNvSpPr txBox="1">
            <a:spLocks/>
          </p:cNvSpPr>
          <p:nvPr/>
        </p:nvSpPr>
        <p:spPr>
          <a:xfrm>
            <a:off x="993648" y="1648985"/>
            <a:ext cx="10144877" cy="4697455"/>
          </a:xfrm>
          <a:prstGeom prst="rect">
            <a:avLst/>
          </a:prstGeom>
        </p:spPr>
        <p:txBody>
          <a:bodyPr vert="horz" lIns="91440" tIns="45720" rIns="91440" bIns="45720" rtlCol="0" anchor="t">
            <a:normAutofit/>
          </a:bodyPr>
          <a:lstStyle>
            <a:lvl1pPr marL="0" indent="0" algn="l" defTabSz="914400" rtl="0" eaLnBrk="1" latinLnBrk="0" hangingPunct="1">
              <a:lnSpc>
                <a:spcPct val="13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ctr" defTabSz="914400" rtl="0" eaLnBrk="1" latinLnBrk="0" hangingPunct="1">
              <a:lnSpc>
                <a:spcPct val="13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3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3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3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ctr"/>
            <a:r>
              <a:rPr lang="en-US" sz="12000" b="0" i="0" dirty="0">
                <a:solidFill>
                  <a:srgbClr val="1F2328"/>
                </a:solidFill>
                <a:effectLst/>
                <a:latin typeface="-apple-system"/>
              </a:rPr>
              <a:t>?</a:t>
            </a:r>
          </a:p>
        </p:txBody>
      </p:sp>
    </p:spTree>
    <p:extLst>
      <p:ext uri="{BB962C8B-B14F-4D97-AF65-F5344CB8AC3E}">
        <p14:creationId xmlns:p14="http://schemas.microsoft.com/office/powerpoint/2010/main" val="2604795291"/>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riangular abstract background">
            <a:extLst>
              <a:ext uri="{FF2B5EF4-FFF2-40B4-BE49-F238E27FC236}">
                <a16:creationId xmlns:a16="http://schemas.microsoft.com/office/drawing/2014/main" id="{1AF044F3-45C7-9FFE-4A4F-ECCA4FB99F53}"/>
              </a:ext>
            </a:extLst>
          </p:cNvPr>
          <p:cNvPicPr>
            <a:picLocks noChangeAspect="1"/>
          </p:cNvPicPr>
          <p:nvPr/>
        </p:nvPicPr>
        <p:blipFill>
          <a:blip r:embed="rId2">
            <a:alphaModFix amt="40000"/>
          </a:blip>
          <a:srcRect t="15709" r="-1" b="-1"/>
          <a:stretch/>
        </p:blipFill>
        <p:spPr>
          <a:xfrm>
            <a:off x="20" y="10"/>
            <a:ext cx="12188932" cy="6857990"/>
          </a:xfrm>
          <a:prstGeom prst="rect">
            <a:avLst/>
          </a:prstGeom>
        </p:spPr>
      </p:pic>
      <p:sp>
        <p:nvSpPr>
          <p:cNvPr id="3" name="Subtitle 2">
            <a:extLst>
              <a:ext uri="{FF2B5EF4-FFF2-40B4-BE49-F238E27FC236}">
                <a16:creationId xmlns:a16="http://schemas.microsoft.com/office/drawing/2014/main" id="{FEBEFC93-373B-12B3-6E89-899CD71F9FFC}"/>
              </a:ext>
            </a:extLst>
          </p:cNvPr>
          <p:cNvSpPr>
            <a:spLocks noGrp="1"/>
          </p:cNvSpPr>
          <p:nvPr>
            <p:ph type="subTitle" idx="1"/>
          </p:nvPr>
        </p:nvSpPr>
        <p:spPr>
          <a:xfrm>
            <a:off x="841248" y="663960"/>
            <a:ext cx="9456049" cy="1027113"/>
          </a:xfrm>
        </p:spPr>
        <p:txBody>
          <a:bodyPr anchor="t">
            <a:normAutofit/>
          </a:bodyPr>
          <a:lstStyle/>
          <a:p>
            <a:pPr algn="l"/>
            <a:r>
              <a:rPr lang="en-US" sz="3000" dirty="0" err="1"/>
              <a:t>LongPath</a:t>
            </a:r>
            <a:r>
              <a:rPr lang="en-US" sz="3000" dirty="0"/>
              <a:t> Technologies</a:t>
            </a:r>
          </a:p>
        </p:txBody>
      </p:sp>
      <p:pic>
        <p:nvPicPr>
          <p:cNvPr id="21" name="Picture 20">
            <a:extLst>
              <a:ext uri="{FF2B5EF4-FFF2-40B4-BE49-F238E27FC236}">
                <a16:creationId xmlns:a16="http://schemas.microsoft.com/office/drawing/2014/main" id="{536EE6DC-AD95-FB34-18C8-FE4A429B23E4}"/>
              </a:ext>
            </a:extLst>
          </p:cNvPr>
          <p:cNvPicPr>
            <a:picLocks noChangeAspect="1"/>
          </p:cNvPicPr>
          <p:nvPr/>
        </p:nvPicPr>
        <p:blipFill>
          <a:blip r:embed="rId3"/>
          <a:stretch>
            <a:fillRect/>
          </a:stretch>
        </p:blipFill>
        <p:spPr>
          <a:xfrm>
            <a:off x="5112026" y="-1322132"/>
            <a:ext cx="7772400" cy="4375047"/>
          </a:xfrm>
          <a:prstGeom prst="rect">
            <a:avLst/>
          </a:prstGeom>
        </p:spPr>
      </p:pic>
      <p:sp>
        <p:nvSpPr>
          <p:cNvPr id="8" name="Subtitle 2">
            <a:extLst>
              <a:ext uri="{FF2B5EF4-FFF2-40B4-BE49-F238E27FC236}">
                <a16:creationId xmlns:a16="http://schemas.microsoft.com/office/drawing/2014/main" id="{D13C72CA-A6B8-B249-A895-C5CA493A8D90}"/>
              </a:ext>
            </a:extLst>
          </p:cNvPr>
          <p:cNvSpPr txBox="1">
            <a:spLocks/>
          </p:cNvSpPr>
          <p:nvPr/>
        </p:nvSpPr>
        <p:spPr>
          <a:xfrm>
            <a:off x="841249" y="1496585"/>
            <a:ext cx="7377841" cy="4697455"/>
          </a:xfrm>
          <a:prstGeom prst="rect">
            <a:avLst/>
          </a:prstGeom>
        </p:spPr>
        <p:txBody>
          <a:bodyPr vert="horz" lIns="91440" tIns="45720" rIns="91440" bIns="45720" rtlCol="0" anchor="t">
            <a:noAutofit/>
          </a:bodyPr>
          <a:lstStyle>
            <a:lvl1pPr marL="0" indent="0" algn="l" defTabSz="914400" rtl="0" eaLnBrk="1" latinLnBrk="0" hangingPunct="1">
              <a:lnSpc>
                <a:spcPct val="13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ctr" defTabSz="914400" rtl="0" eaLnBrk="1" latinLnBrk="0" hangingPunct="1">
              <a:lnSpc>
                <a:spcPct val="13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3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3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3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sz="2300" b="0" i="0" dirty="0" err="1">
                <a:solidFill>
                  <a:srgbClr val="1F2328"/>
                </a:solidFill>
                <a:effectLst/>
                <a:latin typeface="-apple-system"/>
              </a:rPr>
              <a:t>LongPath</a:t>
            </a:r>
            <a:r>
              <a:rPr lang="en-US" sz="2300" b="0" i="0" dirty="0">
                <a:solidFill>
                  <a:srgbClr val="1F2328"/>
                </a:solidFill>
                <a:effectLst/>
                <a:latin typeface="-apple-system"/>
              </a:rPr>
              <a:t> measures methane emissions by finding the difference in measured methane concentration on either side of a site, and computing a plume model based on these concentration measurements and factors such as wind speed, wind direction, and temperature. </a:t>
            </a:r>
          </a:p>
          <a:p>
            <a:pPr marL="342900" indent="-342900" algn="l">
              <a:buFont typeface="Arial" panose="020B0604020202020204" pitchFamily="34" charset="0"/>
              <a:buChar char="•"/>
            </a:pPr>
            <a:r>
              <a:rPr lang="en-US" sz="2300" b="0" i="0" dirty="0" err="1">
                <a:solidFill>
                  <a:srgbClr val="1F2328"/>
                </a:solidFill>
                <a:effectLst/>
                <a:latin typeface="-apple-system"/>
              </a:rPr>
              <a:t>LongPath</a:t>
            </a:r>
            <a:r>
              <a:rPr lang="en-US" sz="2300" b="0" i="0" dirty="0">
                <a:solidFill>
                  <a:srgbClr val="1F2328"/>
                </a:solidFill>
                <a:effectLst/>
                <a:latin typeface="-apple-system"/>
              </a:rPr>
              <a:t> uses on</a:t>
            </a:r>
            <a:r>
              <a:rPr lang="en-US" sz="2300" dirty="0">
                <a:solidFill>
                  <a:srgbClr val="1F2328"/>
                </a:solidFill>
                <a:latin typeface="-apple-system"/>
              </a:rPr>
              <a:t>-site 3D ultrasonic anemometers.</a:t>
            </a:r>
          </a:p>
          <a:p>
            <a:pPr marL="342900" indent="-342900" algn="l">
              <a:buFont typeface="Arial" panose="020B0604020202020204" pitchFamily="34" charset="0"/>
              <a:buChar char="•"/>
            </a:pPr>
            <a:r>
              <a:rPr lang="en-US" sz="2300" dirty="0">
                <a:solidFill>
                  <a:srgbClr val="1F2328"/>
                </a:solidFill>
                <a:latin typeface="-apple-system"/>
              </a:rPr>
              <a:t>However, during the winter the 3D anemometers are prone to icing up. </a:t>
            </a:r>
            <a:r>
              <a:rPr lang="en-US" sz="2300" dirty="0">
                <a:solidFill>
                  <a:srgbClr val="1F2328"/>
                </a:solidFill>
                <a:highlight>
                  <a:srgbClr val="FFFF00"/>
                </a:highlight>
                <a:latin typeface="-apple-system"/>
              </a:rPr>
              <a:t>The system is down when there is no wind data</a:t>
            </a:r>
            <a:r>
              <a:rPr lang="en-US" sz="2300" dirty="0">
                <a:solidFill>
                  <a:srgbClr val="1F2328"/>
                </a:solidFill>
                <a:latin typeface="-apple-system"/>
              </a:rPr>
              <a:t>.</a:t>
            </a:r>
          </a:p>
        </p:txBody>
      </p:sp>
      <p:pic>
        <p:nvPicPr>
          <p:cNvPr id="5" name="Picture 4">
            <a:extLst>
              <a:ext uri="{FF2B5EF4-FFF2-40B4-BE49-F238E27FC236}">
                <a16:creationId xmlns:a16="http://schemas.microsoft.com/office/drawing/2014/main" id="{D5C60A1C-4AC6-8592-EB76-9EEFDFCD173A}"/>
              </a:ext>
            </a:extLst>
          </p:cNvPr>
          <p:cNvPicPr>
            <a:picLocks noChangeAspect="1"/>
          </p:cNvPicPr>
          <p:nvPr/>
        </p:nvPicPr>
        <p:blipFill>
          <a:blip r:embed="rId4"/>
          <a:stretch>
            <a:fillRect/>
          </a:stretch>
        </p:blipFill>
        <p:spPr>
          <a:xfrm>
            <a:off x="9162180" y="1973469"/>
            <a:ext cx="1853175" cy="2911061"/>
          </a:xfrm>
          <a:prstGeom prst="rect">
            <a:avLst/>
          </a:prstGeom>
        </p:spPr>
      </p:pic>
      <p:sp>
        <p:nvSpPr>
          <p:cNvPr id="9" name="TextBox 8">
            <a:extLst>
              <a:ext uri="{FF2B5EF4-FFF2-40B4-BE49-F238E27FC236}">
                <a16:creationId xmlns:a16="http://schemas.microsoft.com/office/drawing/2014/main" id="{0CBB7ADD-FD07-C555-1F05-068319E9FA42}"/>
              </a:ext>
            </a:extLst>
          </p:cNvPr>
          <p:cNvSpPr txBox="1"/>
          <p:nvPr/>
        </p:nvSpPr>
        <p:spPr>
          <a:xfrm>
            <a:off x="9162180" y="4884530"/>
            <a:ext cx="1853175" cy="737959"/>
          </a:xfrm>
          <a:prstGeom prst="rect">
            <a:avLst/>
          </a:prstGeom>
          <a:solidFill>
            <a:schemeClr val="bg1">
              <a:alpha val="50458"/>
            </a:schemeClr>
          </a:solidFill>
        </p:spPr>
        <p:txBody>
          <a:bodyPr wrap="square">
            <a:spAutoFit/>
          </a:bodyPr>
          <a:lstStyle/>
          <a:p>
            <a:pPr marL="57150" marR="0">
              <a:lnSpc>
                <a:spcPct val="120000"/>
              </a:lnSpc>
              <a:spcBef>
                <a:spcPts val="0"/>
              </a:spcBef>
              <a:spcAft>
                <a:spcPts val="1000"/>
              </a:spcAft>
            </a:pPr>
            <a:r>
              <a:rPr lang="en-US" sz="1800" b="1" i="1" dirty="0">
                <a:solidFill>
                  <a:srgbClr val="BF4E14"/>
                </a:solidFill>
                <a:effectLst/>
                <a:latin typeface="Aptos" panose="020B0004020202020204" pitchFamily="34" charset="0"/>
                <a:ea typeface="Times New Roman" panose="02020603050405020304" pitchFamily="18" charset="0"/>
                <a:cs typeface="Times New Roman" panose="02020603050405020304" pitchFamily="18" charset="0"/>
              </a:rPr>
              <a:t>3D anemometer</a:t>
            </a:r>
          </a:p>
        </p:txBody>
      </p:sp>
    </p:spTree>
    <p:extLst>
      <p:ext uri="{BB962C8B-B14F-4D97-AF65-F5344CB8AC3E}">
        <p14:creationId xmlns:p14="http://schemas.microsoft.com/office/powerpoint/2010/main" val="36956442"/>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riangular abstract background">
            <a:extLst>
              <a:ext uri="{FF2B5EF4-FFF2-40B4-BE49-F238E27FC236}">
                <a16:creationId xmlns:a16="http://schemas.microsoft.com/office/drawing/2014/main" id="{1AF044F3-45C7-9FFE-4A4F-ECCA4FB99F53}"/>
              </a:ext>
            </a:extLst>
          </p:cNvPr>
          <p:cNvPicPr>
            <a:picLocks noChangeAspect="1"/>
          </p:cNvPicPr>
          <p:nvPr/>
        </p:nvPicPr>
        <p:blipFill>
          <a:blip r:embed="rId2">
            <a:alphaModFix amt="40000"/>
          </a:blip>
          <a:srcRect t="15709" r="-1" b="-1"/>
          <a:stretch/>
        </p:blipFill>
        <p:spPr>
          <a:xfrm>
            <a:off x="20" y="10"/>
            <a:ext cx="12188932" cy="6857990"/>
          </a:xfrm>
          <a:prstGeom prst="rect">
            <a:avLst/>
          </a:prstGeom>
        </p:spPr>
      </p:pic>
      <p:sp>
        <p:nvSpPr>
          <p:cNvPr id="3" name="Subtitle 2">
            <a:extLst>
              <a:ext uri="{FF2B5EF4-FFF2-40B4-BE49-F238E27FC236}">
                <a16:creationId xmlns:a16="http://schemas.microsoft.com/office/drawing/2014/main" id="{FEBEFC93-373B-12B3-6E89-899CD71F9FFC}"/>
              </a:ext>
            </a:extLst>
          </p:cNvPr>
          <p:cNvSpPr>
            <a:spLocks noGrp="1"/>
          </p:cNvSpPr>
          <p:nvPr>
            <p:ph type="subTitle" idx="1"/>
          </p:nvPr>
        </p:nvSpPr>
        <p:spPr>
          <a:xfrm>
            <a:off x="841248" y="663960"/>
            <a:ext cx="9456049" cy="1027113"/>
          </a:xfrm>
        </p:spPr>
        <p:txBody>
          <a:bodyPr anchor="t">
            <a:normAutofit/>
          </a:bodyPr>
          <a:lstStyle/>
          <a:p>
            <a:pPr algn="l"/>
            <a:r>
              <a:rPr lang="en-US" sz="3000" dirty="0"/>
              <a:t>Research Questions</a:t>
            </a:r>
          </a:p>
        </p:txBody>
      </p:sp>
      <p:sp>
        <p:nvSpPr>
          <p:cNvPr id="8" name="Subtitle 2">
            <a:extLst>
              <a:ext uri="{FF2B5EF4-FFF2-40B4-BE49-F238E27FC236}">
                <a16:creationId xmlns:a16="http://schemas.microsoft.com/office/drawing/2014/main" id="{D13C72CA-A6B8-B249-A895-C5CA493A8D90}"/>
              </a:ext>
            </a:extLst>
          </p:cNvPr>
          <p:cNvSpPr txBox="1">
            <a:spLocks/>
          </p:cNvSpPr>
          <p:nvPr/>
        </p:nvSpPr>
        <p:spPr>
          <a:xfrm>
            <a:off x="841249" y="1496585"/>
            <a:ext cx="7262228" cy="4697455"/>
          </a:xfrm>
          <a:prstGeom prst="rect">
            <a:avLst/>
          </a:prstGeom>
        </p:spPr>
        <p:txBody>
          <a:bodyPr vert="horz" lIns="91440" tIns="45720" rIns="91440" bIns="45720" rtlCol="0" anchor="t">
            <a:normAutofit fontScale="92500" lnSpcReduction="20000"/>
          </a:bodyPr>
          <a:lstStyle>
            <a:lvl1pPr marL="0" indent="0" algn="l" defTabSz="914400" rtl="0" eaLnBrk="1" latinLnBrk="0" hangingPunct="1">
              <a:lnSpc>
                <a:spcPct val="13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ctr" defTabSz="914400" rtl="0" eaLnBrk="1" latinLnBrk="0" hangingPunct="1">
              <a:lnSpc>
                <a:spcPct val="13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3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3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3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400" b="1" i="0" dirty="0">
                <a:solidFill>
                  <a:srgbClr val="BF4E14"/>
                </a:solidFill>
                <a:effectLst/>
                <a:latin typeface="Segoe UI" panose="020B0502040204020203" pitchFamily="34" charset="0"/>
                <a:ea typeface="Times New Roman" panose="02020603050405020304" pitchFamily="18" charset="0"/>
                <a:cs typeface="Segoe UI" panose="020B0502040204020203" pitchFamily="34" charset="0"/>
              </a:rPr>
              <a:t>Is forecast data a good </a:t>
            </a:r>
            <a:r>
              <a:rPr lang="en-US" sz="2400" b="1" i="0" dirty="0">
                <a:solidFill>
                  <a:srgbClr val="BF4E14"/>
                </a:solidFill>
                <a:effectLst/>
                <a:highlight>
                  <a:srgbClr val="FFFF00"/>
                </a:highlight>
                <a:latin typeface="Segoe UI" panose="020B0502040204020203" pitchFamily="34" charset="0"/>
                <a:ea typeface="Times New Roman" panose="02020603050405020304" pitchFamily="18" charset="0"/>
                <a:cs typeface="Segoe UI" panose="020B0502040204020203" pitchFamily="34" charset="0"/>
              </a:rPr>
              <a:t>proxy</a:t>
            </a:r>
            <a:r>
              <a:rPr lang="en-US" sz="2400" b="1" i="0" dirty="0">
                <a:solidFill>
                  <a:srgbClr val="BF4E14"/>
                </a:solidFill>
                <a:effectLst/>
                <a:latin typeface="Segoe UI" panose="020B0502040204020203" pitchFamily="34" charset="0"/>
                <a:ea typeface="Times New Roman" panose="02020603050405020304" pitchFamily="18" charset="0"/>
                <a:cs typeface="Segoe UI" panose="020B0502040204020203" pitchFamily="34" charset="0"/>
              </a:rPr>
              <a:t> for anemometer data?</a:t>
            </a:r>
            <a:endParaRPr lang="en-US" sz="2400" b="1" i="1" dirty="0">
              <a:solidFill>
                <a:srgbClr val="BF4E14"/>
              </a:solidFill>
              <a:effectLst/>
              <a:latin typeface="Segoe UI" panose="020B0502040204020203" pitchFamily="34" charset="0"/>
              <a:ea typeface="Times New Roman" panose="02020603050405020304" pitchFamily="18" charset="0"/>
              <a:cs typeface="Segoe UI" panose="020B0502040204020203" pitchFamily="34" charset="0"/>
            </a:endParaRPr>
          </a:p>
          <a:p>
            <a:pPr marL="342900" indent="-342900" algn="l">
              <a:buFont typeface="Arial" panose="020B0604020202020204" pitchFamily="34" charset="0"/>
              <a:buChar char="•"/>
            </a:pPr>
            <a:r>
              <a:rPr lang="en-US" sz="2300" b="0" i="0" dirty="0">
                <a:solidFill>
                  <a:srgbClr val="1F2328"/>
                </a:solidFill>
                <a:effectLst/>
                <a:latin typeface="+mj-lt"/>
              </a:rPr>
              <a:t>Can </a:t>
            </a:r>
            <a:r>
              <a:rPr lang="en-US" sz="2300" dirty="0">
                <a:solidFill>
                  <a:srgbClr val="1F2328"/>
                </a:solidFill>
                <a:effectLst/>
                <a:latin typeface="+mj-lt"/>
                <a:ea typeface="Times New Roman" panose="02020603050405020304" pitchFamily="18" charset="0"/>
              </a:rPr>
              <a:t>publicly-provided forecast data, such as from the North American Mesoscale (NAM) Forecast System, be used as a proxy for the anemometer data during the times when the anemometer is down</a:t>
            </a:r>
            <a:r>
              <a:rPr lang="en-US" sz="2300" dirty="0">
                <a:solidFill>
                  <a:srgbClr val="1F2328"/>
                </a:solidFill>
                <a:latin typeface="+mj-lt"/>
                <a:ea typeface="Times New Roman" panose="02020603050405020304" pitchFamily="18" charset="0"/>
              </a:rPr>
              <a:t>?</a:t>
            </a:r>
          </a:p>
          <a:p>
            <a:r>
              <a:rPr lang="en-US" sz="2400" b="1" i="0" dirty="0">
                <a:solidFill>
                  <a:srgbClr val="BF4E14"/>
                </a:solidFill>
                <a:effectLst/>
                <a:latin typeface="Segoe UI" panose="020B0502040204020203" pitchFamily="34" charset="0"/>
                <a:ea typeface="Times New Roman" panose="02020603050405020304" pitchFamily="18" charset="0"/>
                <a:cs typeface="Segoe UI" panose="020B0502040204020203" pitchFamily="34" charset="0"/>
              </a:rPr>
              <a:t>Does a </a:t>
            </a:r>
            <a:r>
              <a:rPr lang="en-US" sz="2400" b="1" i="0" dirty="0">
                <a:solidFill>
                  <a:srgbClr val="BF4E14"/>
                </a:solidFill>
                <a:effectLst/>
                <a:highlight>
                  <a:srgbClr val="FFFF00"/>
                </a:highlight>
                <a:latin typeface="Segoe UI" panose="020B0502040204020203" pitchFamily="34" charset="0"/>
                <a:ea typeface="Times New Roman" panose="02020603050405020304" pitchFamily="18" charset="0"/>
                <a:cs typeface="Segoe UI" panose="020B0502040204020203" pitchFamily="34" charset="0"/>
              </a:rPr>
              <a:t>multilinear regression </a:t>
            </a:r>
            <a:r>
              <a:rPr lang="en-US" sz="2400" b="1" i="0" dirty="0">
                <a:solidFill>
                  <a:srgbClr val="BF4E14"/>
                </a:solidFill>
                <a:effectLst/>
                <a:latin typeface="Segoe UI" panose="020B0502040204020203" pitchFamily="34" charset="0"/>
                <a:ea typeface="Times New Roman" panose="02020603050405020304" pitchFamily="18" charset="0"/>
                <a:cs typeface="Segoe UI" panose="020B0502040204020203" pitchFamily="34" charset="0"/>
              </a:rPr>
              <a:t>trained on forecast data provide an even better proxy for anemometer data?</a:t>
            </a:r>
            <a:endParaRPr lang="en-US" sz="2300" dirty="0">
              <a:solidFill>
                <a:srgbClr val="1F2328"/>
              </a:solidFill>
              <a:latin typeface="+mj-lt"/>
              <a:ea typeface="Times New Roman" panose="02020603050405020304" pitchFamily="18" charset="0"/>
            </a:endParaRPr>
          </a:p>
          <a:p>
            <a:pPr marL="342900" indent="-342900" algn="l">
              <a:buFont typeface="Arial" panose="020B0604020202020204" pitchFamily="34" charset="0"/>
              <a:buChar char="•"/>
            </a:pPr>
            <a:r>
              <a:rPr lang="en-US" sz="2300" b="0" i="0" dirty="0">
                <a:solidFill>
                  <a:srgbClr val="1F2328"/>
                </a:solidFill>
                <a:effectLst/>
                <a:latin typeface="+mj-lt"/>
              </a:rPr>
              <a:t>Can </a:t>
            </a:r>
            <a:r>
              <a:rPr lang="en-US" sz="2300" dirty="0">
                <a:solidFill>
                  <a:srgbClr val="1F2328"/>
                </a:solidFill>
                <a:effectLst/>
                <a:latin typeface="+mj-lt"/>
                <a:ea typeface="Times New Roman" panose="02020603050405020304" pitchFamily="18" charset="0"/>
              </a:rPr>
              <a:t>a multilinear regression model </a:t>
            </a:r>
            <a:r>
              <a:rPr lang="en-US" sz="2300" dirty="0">
                <a:solidFill>
                  <a:srgbClr val="1F2328"/>
                </a:solidFill>
                <a:latin typeface="+mj-lt"/>
                <a:ea typeface="Times New Roman" panose="02020603050405020304" pitchFamily="18" charset="0"/>
              </a:rPr>
              <a:t>trained</a:t>
            </a:r>
            <a:r>
              <a:rPr lang="en-US" sz="2300" dirty="0">
                <a:solidFill>
                  <a:srgbClr val="1F2328"/>
                </a:solidFill>
                <a:effectLst/>
                <a:latin typeface="+mj-lt"/>
                <a:ea typeface="Times New Roman" panose="02020603050405020304" pitchFamily="18" charset="0"/>
              </a:rPr>
              <a:t> on the NAM data can provide even better site-specific predictions of the wind and temperature conditions than the direct NAM forecasts alone</a:t>
            </a:r>
            <a:r>
              <a:rPr lang="en-US" sz="2300" dirty="0">
                <a:solidFill>
                  <a:srgbClr val="1F2328"/>
                </a:solidFill>
                <a:latin typeface="+mj-lt"/>
                <a:ea typeface="Times New Roman" panose="02020603050405020304" pitchFamily="18" charset="0"/>
              </a:rPr>
              <a:t>?</a:t>
            </a:r>
            <a:endParaRPr lang="en-US" sz="2300" dirty="0">
              <a:latin typeface="+mj-lt"/>
            </a:endParaRPr>
          </a:p>
        </p:txBody>
      </p:sp>
      <p:pic>
        <p:nvPicPr>
          <p:cNvPr id="12" name="Picture 11">
            <a:extLst>
              <a:ext uri="{FF2B5EF4-FFF2-40B4-BE49-F238E27FC236}">
                <a16:creationId xmlns:a16="http://schemas.microsoft.com/office/drawing/2014/main" id="{4763FDA1-9F41-0C74-95CB-C19D286B21D8}"/>
              </a:ext>
            </a:extLst>
          </p:cNvPr>
          <p:cNvPicPr>
            <a:picLocks noChangeAspect="1"/>
          </p:cNvPicPr>
          <p:nvPr/>
        </p:nvPicPr>
        <p:blipFill>
          <a:blip r:embed="rId3"/>
          <a:stretch>
            <a:fillRect/>
          </a:stretch>
        </p:blipFill>
        <p:spPr>
          <a:xfrm>
            <a:off x="10272761" y="3202084"/>
            <a:ext cx="1707280" cy="2681882"/>
          </a:xfrm>
          <a:prstGeom prst="rect">
            <a:avLst/>
          </a:prstGeom>
        </p:spPr>
      </p:pic>
      <p:pic>
        <p:nvPicPr>
          <p:cNvPr id="5" name="Picture 4" descr="A map of the north america&#10;&#10;Description automatically generated">
            <a:extLst>
              <a:ext uri="{FF2B5EF4-FFF2-40B4-BE49-F238E27FC236}">
                <a16:creationId xmlns:a16="http://schemas.microsoft.com/office/drawing/2014/main" id="{ED875AC1-7A0F-0440-2ADB-93592BFFF88D}"/>
              </a:ext>
            </a:extLst>
          </p:cNvPr>
          <p:cNvPicPr>
            <a:picLocks noChangeAspect="1"/>
          </p:cNvPicPr>
          <p:nvPr/>
        </p:nvPicPr>
        <p:blipFill rotWithShape="1">
          <a:blip r:embed="rId4">
            <a:extLst>
              <a:ext uri="{28A0092B-C50C-407E-A947-70E740481C1C}">
                <a14:useLocalDpi xmlns:a14="http://schemas.microsoft.com/office/drawing/2010/main" val="0"/>
              </a:ext>
            </a:extLst>
          </a:blip>
          <a:srcRect l="3545" t="6461" r="2769" b="5368"/>
          <a:stretch/>
        </p:blipFill>
        <p:spPr bwMode="auto">
          <a:xfrm>
            <a:off x="8220841" y="205280"/>
            <a:ext cx="3759200" cy="2357120"/>
          </a:xfrm>
          <a:prstGeom prst="rect">
            <a:avLst/>
          </a:prstGeom>
          <a:ln>
            <a:noFill/>
          </a:ln>
          <a:extLst>
            <a:ext uri="{53640926-AAD7-44D8-BBD7-CCE9431645EC}">
              <a14:shadowObscured xmlns:a14="http://schemas.microsoft.com/office/drawing/2010/main"/>
            </a:ext>
          </a:extLst>
        </p:spPr>
      </p:pic>
      <p:sp>
        <p:nvSpPr>
          <p:cNvPr id="7" name="TextBox 6">
            <a:extLst>
              <a:ext uri="{FF2B5EF4-FFF2-40B4-BE49-F238E27FC236}">
                <a16:creationId xmlns:a16="http://schemas.microsoft.com/office/drawing/2014/main" id="{6A5A9C9C-B819-4389-A90C-15FE1FB55AF5}"/>
              </a:ext>
            </a:extLst>
          </p:cNvPr>
          <p:cNvSpPr txBox="1"/>
          <p:nvPr/>
        </p:nvSpPr>
        <p:spPr>
          <a:xfrm>
            <a:off x="10272761" y="5868124"/>
            <a:ext cx="1707280" cy="737959"/>
          </a:xfrm>
          <a:prstGeom prst="rect">
            <a:avLst/>
          </a:prstGeom>
          <a:solidFill>
            <a:schemeClr val="bg1">
              <a:alpha val="49801"/>
            </a:schemeClr>
          </a:solidFill>
        </p:spPr>
        <p:txBody>
          <a:bodyPr wrap="square">
            <a:spAutoFit/>
          </a:bodyPr>
          <a:lstStyle/>
          <a:p>
            <a:pPr marL="57150" marR="0">
              <a:lnSpc>
                <a:spcPct val="120000"/>
              </a:lnSpc>
              <a:spcBef>
                <a:spcPts val="0"/>
              </a:spcBef>
              <a:spcAft>
                <a:spcPts val="1000"/>
              </a:spcAft>
            </a:pPr>
            <a:r>
              <a:rPr lang="en-US" sz="1800" b="1" i="1" dirty="0">
                <a:solidFill>
                  <a:srgbClr val="BF4E14"/>
                </a:solidFill>
                <a:effectLst/>
                <a:latin typeface="Aptos" panose="020B0004020202020204" pitchFamily="34" charset="0"/>
                <a:ea typeface="Times New Roman" panose="02020603050405020304" pitchFamily="18" charset="0"/>
                <a:cs typeface="Times New Roman" panose="02020603050405020304" pitchFamily="18" charset="0"/>
              </a:rPr>
              <a:t>3D anemometer</a:t>
            </a:r>
          </a:p>
        </p:txBody>
      </p:sp>
      <p:sp>
        <p:nvSpPr>
          <p:cNvPr id="9" name="TextBox 8">
            <a:extLst>
              <a:ext uri="{FF2B5EF4-FFF2-40B4-BE49-F238E27FC236}">
                <a16:creationId xmlns:a16="http://schemas.microsoft.com/office/drawing/2014/main" id="{D1157149-54F0-B559-E0B2-76044BC34835}"/>
              </a:ext>
            </a:extLst>
          </p:cNvPr>
          <p:cNvSpPr txBox="1"/>
          <p:nvPr/>
        </p:nvSpPr>
        <p:spPr>
          <a:xfrm>
            <a:off x="8220841" y="2562400"/>
            <a:ext cx="3759200" cy="405560"/>
          </a:xfrm>
          <a:prstGeom prst="rect">
            <a:avLst/>
          </a:prstGeom>
          <a:solidFill>
            <a:schemeClr val="bg1">
              <a:alpha val="49984"/>
            </a:schemeClr>
          </a:solidFill>
        </p:spPr>
        <p:txBody>
          <a:bodyPr wrap="square">
            <a:spAutoFit/>
          </a:bodyPr>
          <a:lstStyle/>
          <a:p>
            <a:pPr marL="57150" marR="0">
              <a:lnSpc>
                <a:spcPct val="120000"/>
              </a:lnSpc>
              <a:spcBef>
                <a:spcPts val="0"/>
              </a:spcBef>
              <a:spcAft>
                <a:spcPts val="1000"/>
              </a:spcAft>
            </a:pPr>
            <a:r>
              <a:rPr lang="en-US" sz="1800" b="1" i="1" dirty="0">
                <a:solidFill>
                  <a:srgbClr val="BF4E14"/>
                </a:solidFill>
                <a:effectLst/>
                <a:latin typeface="Aptos" panose="020B0004020202020204" pitchFamily="34" charset="0"/>
                <a:ea typeface="Times New Roman" panose="02020603050405020304" pitchFamily="18" charset="0"/>
                <a:cs typeface="Times New Roman" panose="02020603050405020304" pitchFamily="18" charset="0"/>
              </a:rPr>
              <a:t>NAM 12-km grid</a:t>
            </a:r>
          </a:p>
        </p:txBody>
      </p:sp>
    </p:spTree>
    <p:extLst>
      <p:ext uri="{BB962C8B-B14F-4D97-AF65-F5344CB8AC3E}">
        <p14:creationId xmlns:p14="http://schemas.microsoft.com/office/powerpoint/2010/main" val="831735760"/>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riangular abstract background">
            <a:extLst>
              <a:ext uri="{FF2B5EF4-FFF2-40B4-BE49-F238E27FC236}">
                <a16:creationId xmlns:a16="http://schemas.microsoft.com/office/drawing/2014/main" id="{1AF044F3-45C7-9FFE-4A4F-ECCA4FB99F53}"/>
              </a:ext>
            </a:extLst>
          </p:cNvPr>
          <p:cNvPicPr>
            <a:picLocks noChangeAspect="1"/>
          </p:cNvPicPr>
          <p:nvPr/>
        </p:nvPicPr>
        <p:blipFill>
          <a:blip r:embed="rId2">
            <a:alphaModFix amt="40000"/>
          </a:blip>
          <a:srcRect t="15709" r="-1" b="-1"/>
          <a:stretch/>
        </p:blipFill>
        <p:spPr>
          <a:xfrm>
            <a:off x="20" y="10"/>
            <a:ext cx="12188932" cy="6857990"/>
          </a:xfrm>
          <a:prstGeom prst="rect">
            <a:avLst/>
          </a:prstGeom>
        </p:spPr>
      </p:pic>
      <p:sp>
        <p:nvSpPr>
          <p:cNvPr id="3" name="Subtitle 2">
            <a:extLst>
              <a:ext uri="{FF2B5EF4-FFF2-40B4-BE49-F238E27FC236}">
                <a16:creationId xmlns:a16="http://schemas.microsoft.com/office/drawing/2014/main" id="{FEBEFC93-373B-12B3-6E89-899CD71F9FFC}"/>
              </a:ext>
            </a:extLst>
          </p:cNvPr>
          <p:cNvSpPr>
            <a:spLocks noGrp="1"/>
          </p:cNvSpPr>
          <p:nvPr>
            <p:ph type="subTitle" idx="1"/>
          </p:nvPr>
        </p:nvSpPr>
        <p:spPr>
          <a:xfrm>
            <a:off x="841248" y="663960"/>
            <a:ext cx="9456049" cy="1027113"/>
          </a:xfrm>
        </p:spPr>
        <p:txBody>
          <a:bodyPr anchor="t">
            <a:normAutofit/>
          </a:bodyPr>
          <a:lstStyle/>
          <a:p>
            <a:pPr algn="l"/>
            <a:r>
              <a:rPr lang="en-US" sz="3000" dirty="0"/>
              <a:t>The Data</a:t>
            </a:r>
          </a:p>
        </p:txBody>
      </p:sp>
      <p:sp>
        <p:nvSpPr>
          <p:cNvPr id="8" name="Subtitle 2">
            <a:extLst>
              <a:ext uri="{FF2B5EF4-FFF2-40B4-BE49-F238E27FC236}">
                <a16:creationId xmlns:a16="http://schemas.microsoft.com/office/drawing/2014/main" id="{D13C72CA-A6B8-B249-A895-C5CA493A8D90}"/>
              </a:ext>
            </a:extLst>
          </p:cNvPr>
          <p:cNvSpPr txBox="1">
            <a:spLocks/>
          </p:cNvSpPr>
          <p:nvPr/>
        </p:nvSpPr>
        <p:spPr>
          <a:xfrm>
            <a:off x="841248" y="1496585"/>
            <a:ext cx="10982890" cy="5145953"/>
          </a:xfrm>
          <a:prstGeom prst="rect">
            <a:avLst/>
          </a:prstGeom>
        </p:spPr>
        <p:txBody>
          <a:bodyPr vert="horz" lIns="91440" tIns="45720" rIns="91440" bIns="45720" rtlCol="0" anchor="t">
            <a:noAutofit/>
          </a:bodyPr>
          <a:lstStyle>
            <a:lvl1pPr marL="0" indent="0" algn="l" defTabSz="914400" rtl="0" eaLnBrk="1" latinLnBrk="0" hangingPunct="1">
              <a:lnSpc>
                <a:spcPct val="13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ctr" defTabSz="914400" rtl="0" eaLnBrk="1" latinLnBrk="0" hangingPunct="1">
              <a:lnSpc>
                <a:spcPct val="13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3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3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3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700" b="1" i="0" dirty="0">
                <a:solidFill>
                  <a:srgbClr val="1F2328"/>
                </a:solidFill>
                <a:effectLst/>
                <a:latin typeface="Segoe UI" panose="020B0502040204020203" pitchFamily="34" charset="0"/>
                <a:cs typeface="Segoe UI" panose="020B0502040204020203" pitchFamily="34" charset="0"/>
              </a:rPr>
              <a:t>Anemometer Data</a:t>
            </a:r>
          </a:p>
          <a:p>
            <a:pPr marL="342900" indent="-342900" algn="l">
              <a:buFont typeface="Arial" panose="020B0604020202020204" pitchFamily="34" charset="0"/>
              <a:buChar char="•"/>
            </a:pPr>
            <a:r>
              <a:rPr lang="en-US" sz="1700" b="0" i="0" dirty="0">
                <a:solidFill>
                  <a:srgbClr val="1F2328"/>
                </a:solidFill>
                <a:effectLst/>
                <a:latin typeface="Segoe UI" panose="020B0502040204020203" pitchFamily="34" charset="0"/>
                <a:cs typeface="Segoe UI" panose="020B0502040204020203" pitchFamily="34" charset="0"/>
              </a:rPr>
              <a:t>Data from a 3D anemometer</a:t>
            </a:r>
            <a:r>
              <a:rPr lang="en-US" sz="1700" dirty="0">
                <a:solidFill>
                  <a:srgbClr val="1F2328"/>
                </a:solidFill>
                <a:latin typeface="Segoe UI" panose="020B0502040204020203" pitchFamily="34" charset="0"/>
                <a:cs typeface="Segoe UI" panose="020B0502040204020203" pitchFamily="34" charset="0"/>
              </a:rPr>
              <a:t> located in </a:t>
            </a:r>
            <a:r>
              <a:rPr lang="en-US" sz="1700" b="0" i="0" dirty="0">
                <a:solidFill>
                  <a:srgbClr val="1F2328"/>
                </a:solidFill>
                <a:effectLst/>
                <a:latin typeface="Segoe UI" panose="020B0502040204020203" pitchFamily="34" charset="0"/>
                <a:cs typeface="Segoe UI" panose="020B0502040204020203" pitchFamily="34" charset="0"/>
              </a:rPr>
              <a:t>North Dakota.</a:t>
            </a:r>
          </a:p>
          <a:p>
            <a:pPr marL="342900" indent="-342900" algn="l">
              <a:buFont typeface="Arial" panose="020B0604020202020204" pitchFamily="34" charset="0"/>
              <a:buChar char="•"/>
            </a:pPr>
            <a:r>
              <a:rPr lang="en-US" sz="1700" b="0" i="0" dirty="0">
                <a:solidFill>
                  <a:srgbClr val="1F2328"/>
                </a:solidFill>
                <a:effectLst/>
                <a:latin typeface="Segoe UI" panose="020B0502040204020203" pitchFamily="34" charset="0"/>
                <a:cs typeface="Segoe UI" panose="020B0502040204020203" pitchFamily="34" charset="0"/>
              </a:rPr>
              <a:t>Data spans 30 days from Feb 11</a:t>
            </a:r>
            <a:r>
              <a:rPr lang="en-US" sz="1700" dirty="0">
                <a:solidFill>
                  <a:srgbClr val="1F2328"/>
                </a:solidFill>
                <a:latin typeface="Segoe UI" panose="020B0502040204020203" pitchFamily="34" charset="0"/>
                <a:cs typeface="Segoe UI" panose="020B0502040204020203" pitchFamily="34" charset="0"/>
              </a:rPr>
              <a:t> </a:t>
            </a:r>
            <a:r>
              <a:rPr lang="en-US" sz="1700" b="0" i="0" dirty="0">
                <a:solidFill>
                  <a:srgbClr val="1F2328"/>
                </a:solidFill>
                <a:effectLst/>
                <a:latin typeface="Segoe UI" panose="020B0502040204020203" pitchFamily="34" charset="0"/>
                <a:cs typeface="Segoe UI" panose="020B0502040204020203" pitchFamily="34" charset="0"/>
              </a:rPr>
              <a:t>to March 11, 2024. </a:t>
            </a:r>
            <a:r>
              <a:rPr lang="en-US" sz="1700" dirty="0">
                <a:solidFill>
                  <a:srgbClr val="1F2328"/>
                </a:solidFill>
                <a:latin typeface="Segoe UI" panose="020B0502040204020203" pitchFamily="34" charset="0"/>
                <a:cs typeface="Segoe UI" panose="020B0502040204020203" pitchFamily="34" charset="0"/>
              </a:rPr>
              <a:t>Four days missing due to iced up anemometers.</a:t>
            </a:r>
          </a:p>
          <a:p>
            <a:pPr marL="342900" indent="-342900" algn="l">
              <a:buFont typeface="Arial" panose="020B0604020202020204" pitchFamily="34" charset="0"/>
              <a:buChar char="•"/>
            </a:pPr>
            <a:r>
              <a:rPr lang="en-US" sz="1700" b="0" i="0" dirty="0">
                <a:solidFill>
                  <a:srgbClr val="1F2328"/>
                </a:solidFill>
                <a:effectLst/>
                <a:latin typeface="Segoe UI" panose="020B0502040204020203" pitchFamily="34" charset="0"/>
                <a:cs typeface="Segoe UI" panose="020B0502040204020203" pitchFamily="34" charset="0"/>
              </a:rPr>
              <a:t>Anemometer measures on five-second intervals. Data averaged into 15-minute intervals. </a:t>
            </a:r>
          </a:p>
          <a:p>
            <a:pPr marL="342900" indent="-342900" algn="l">
              <a:buFont typeface="Arial" panose="020B0604020202020204" pitchFamily="34" charset="0"/>
              <a:buChar char="•"/>
            </a:pPr>
            <a:r>
              <a:rPr lang="en-US" sz="1700" b="0" i="0" dirty="0">
                <a:solidFill>
                  <a:srgbClr val="1F2328"/>
                </a:solidFill>
                <a:effectLst/>
                <a:latin typeface="Segoe UI" panose="020B0502040204020203" pitchFamily="34" charset="0"/>
                <a:cs typeface="Segoe UI" panose="020B0502040204020203" pitchFamily="34" charset="0"/>
              </a:rPr>
              <a:t>The raw data contains 420,917 rows. Data averaged into 15-minute intervals had 2344 rows.</a:t>
            </a:r>
          </a:p>
          <a:p>
            <a:pPr marL="342900" indent="-342900">
              <a:buFont typeface="Arial" panose="020B0604020202020204" pitchFamily="34" charset="0"/>
              <a:buChar char="•"/>
            </a:pPr>
            <a:r>
              <a:rPr lang="en-US" sz="1700" b="0" i="1" dirty="0">
                <a:solidFill>
                  <a:srgbClr val="1F2328"/>
                </a:solidFill>
                <a:effectLst/>
                <a:latin typeface="Segoe UI" panose="020B0502040204020203" pitchFamily="34" charset="0"/>
                <a:cs typeface="Segoe UI" panose="020B0502040204020203" pitchFamily="34" charset="0"/>
              </a:rPr>
              <a:t>Lots of data cleaning (removing bad data, renaming columns, changing units, adding local time, ….)</a:t>
            </a:r>
            <a:endParaRPr lang="en-US" sz="1700" b="0" i="0" dirty="0">
              <a:solidFill>
                <a:srgbClr val="1F2328"/>
              </a:solidFill>
              <a:effectLst/>
              <a:latin typeface="Segoe UI" panose="020B0502040204020203" pitchFamily="34" charset="0"/>
              <a:cs typeface="Segoe UI" panose="020B0502040204020203" pitchFamily="34" charset="0"/>
            </a:endParaRPr>
          </a:p>
          <a:p>
            <a:r>
              <a:rPr lang="en-US" sz="1700" b="1" i="0" dirty="0">
                <a:solidFill>
                  <a:srgbClr val="1F2328"/>
                </a:solidFill>
                <a:effectLst/>
                <a:latin typeface="Segoe UI" panose="020B0502040204020203" pitchFamily="34" charset="0"/>
                <a:cs typeface="Segoe UI" panose="020B0502040204020203" pitchFamily="34" charset="0"/>
              </a:rPr>
              <a:t>NAM Forecast Data</a:t>
            </a:r>
          </a:p>
          <a:p>
            <a:pPr marL="342900" indent="-342900" algn="l">
              <a:buFont typeface="Arial" panose="020B0604020202020204" pitchFamily="34" charset="0"/>
              <a:buChar char="•"/>
            </a:pPr>
            <a:r>
              <a:rPr lang="en-US" sz="1700" b="0" i="0" dirty="0">
                <a:solidFill>
                  <a:srgbClr val="1F2328"/>
                </a:solidFill>
                <a:effectLst/>
                <a:latin typeface="Segoe UI" panose="020B0502040204020203" pitchFamily="34" charset="0"/>
                <a:cs typeface="Segoe UI" panose="020B0502040204020203" pitchFamily="34" charset="0"/>
              </a:rPr>
              <a:t>NAM forecast data downloaded from the government website for the same time frame.</a:t>
            </a:r>
          </a:p>
          <a:p>
            <a:pPr marL="342900" indent="-342900" algn="l">
              <a:buFont typeface="Arial" panose="020B0604020202020204" pitchFamily="34" charset="0"/>
              <a:buChar char="•"/>
            </a:pPr>
            <a:r>
              <a:rPr lang="en-US" sz="1700" dirty="0">
                <a:solidFill>
                  <a:srgbClr val="1F2328"/>
                </a:solidFill>
                <a:latin typeface="Segoe UI" panose="020B0502040204020203" pitchFamily="34" charset="0"/>
                <a:cs typeface="Segoe UI" panose="020B0502040204020203" pitchFamily="34" charset="0"/>
              </a:rPr>
              <a:t>NAM data is released every 6 hours, providing forecasts for </a:t>
            </a:r>
            <a:r>
              <a:rPr lang="en-US" sz="1700" dirty="0">
                <a:solidFill>
                  <a:srgbClr val="000000"/>
                </a:solidFill>
                <a:effectLst/>
                <a:latin typeface="Segoe UI" panose="020B0502040204020203" pitchFamily="34" charset="0"/>
                <a:ea typeface="Times New Roman" panose="02020603050405020304" pitchFamily="18" charset="0"/>
                <a:cs typeface="Segoe UI" panose="020B0502040204020203" pitchFamily="34" charset="0"/>
              </a:rPr>
              <a:t>0, 1, 2, 3, 4, 6, 12, 24, 48, 72 hours</a:t>
            </a:r>
            <a:r>
              <a:rPr lang="en-US" sz="1700" dirty="0">
                <a:solidFill>
                  <a:srgbClr val="000000"/>
                </a:solidFill>
                <a:latin typeface="Segoe UI" panose="020B0502040204020203" pitchFamily="34" charset="0"/>
                <a:ea typeface="Times New Roman" panose="02020603050405020304" pitchFamily="18" charset="0"/>
                <a:cs typeface="Segoe UI" panose="020B0502040204020203" pitchFamily="34" charset="0"/>
              </a:rPr>
              <a:t>.</a:t>
            </a:r>
          </a:p>
          <a:p>
            <a:pPr marL="342900" indent="-342900" algn="l">
              <a:buFont typeface="Arial" panose="020B0604020202020204" pitchFamily="34" charset="0"/>
              <a:buChar char="•"/>
            </a:pPr>
            <a:r>
              <a:rPr lang="en-US" sz="1700" dirty="0">
                <a:solidFill>
                  <a:srgbClr val="000000"/>
                </a:solidFill>
                <a:latin typeface="Segoe UI" panose="020B0502040204020203" pitchFamily="34" charset="0"/>
                <a:cs typeface="Segoe UI" panose="020B0502040204020203" pitchFamily="34" charset="0"/>
              </a:rPr>
              <a:t>A python script was written to download the data for each day and </a:t>
            </a:r>
            <a:r>
              <a:rPr lang="en-US" sz="1700">
                <a:solidFill>
                  <a:srgbClr val="000000"/>
                </a:solidFill>
                <a:latin typeface="Segoe UI" panose="020B0502040204020203" pitchFamily="34" charset="0"/>
                <a:cs typeface="Segoe UI" panose="020B0502040204020203" pitchFamily="34" charset="0"/>
              </a:rPr>
              <a:t>forecast period, </a:t>
            </a:r>
            <a:r>
              <a:rPr lang="en-US" sz="1700" dirty="0">
                <a:solidFill>
                  <a:srgbClr val="000000"/>
                </a:solidFill>
                <a:latin typeface="Segoe UI" panose="020B0502040204020203" pitchFamily="34" charset="0"/>
                <a:cs typeface="Segoe UI" panose="020B0502040204020203" pitchFamily="34" charset="0"/>
              </a:rPr>
              <a:t>extract the desired information for the location of interest, add into a </a:t>
            </a:r>
            <a:r>
              <a:rPr lang="en-US" sz="1700" dirty="0" err="1">
                <a:solidFill>
                  <a:srgbClr val="000000"/>
                </a:solidFill>
                <a:latin typeface="Segoe UI" panose="020B0502040204020203" pitchFamily="34" charset="0"/>
                <a:cs typeface="Segoe UI" panose="020B0502040204020203" pitchFamily="34" charset="0"/>
              </a:rPr>
              <a:t>dataframe</a:t>
            </a:r>
            <a:r>
              <a:rPr lang="en-US" sz="1700" dirty="0">
                <a:solidFill>
                  <a:srgbClr val="000000"/>
                </a:solidFill>
                <a:latin typeface="Segoe UI" panose="020B0502040204020203" pitchFamily="34" charset="0"/>
                <a:cs typeface="Segoe UI" panose="020B0502040204020203" pitchFamily="34" charset="0"/>
              </a:rPr>
              <a:t>, and finally save final </a:t>
            </a:r>
            <a:r>
              <a:rPr lang="en-US" sz="1700" dirty="0" err="1">
                <a:solidFill>
                  <a:srgbClr val="000000"/>
                </a:solidFill>
                <a:latin typeface="Segoe UI" panose="020B0502040204020203" pitchFamily="34" charset="0"/>
                <a:cs typeface="Segoe UI" panose="020B0502040204020203" pitchFamily="34" charset="0"/>
              </a:rPr>
              <a:t>dataframe</a:t>
            </a:r>
            <a:r>
              <a:rPr lang="en-US" sz="1700" dirty="0">
                <a:solidFill>
                  <a:srgbClr val="000000"/>
                </a:solidFill>
                <a:latin typeface="Segoe UI" panose="020B0502040204020203" pitchFamily="34" charset="0"/>
                <a:cs typeface="Segoe UI" panose="020B0502040204020203" pitchFamily="34" charset="0"/>
              </a:rPr>
              <a:t> into a .csv.</a:t>
            </a:r>
            <a:endParaRPr lang="en-US" sz="1700" dirty="0">
              <a:solidFill>
                <a:srgbClr val="1F2328"/>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922842939"/>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riangular abstract background">
            <a:extLst>
              <a:ext uri="{FF2B5EF4-FFF2-40B4-BE49-F238E27FC236}">
                <a16:creationId xmlns:a16="http://schemas.microsoft.com/office/drawing/2014/main" id="{1AF044F3-45C7-9FFE-4A4F-ECCA4FB99F53}"/>
              </a:ext>
            </a:extLst>
          </p:cNvPr>
          <p:cNvPicPr>
            <a:picLocks noChangeAspect="1"/>
          </p:cNvPicPr>
          <p:nvPr/>
        </p:nvPicPr>
        <p:blipFill>
          <a:blip r:embed="rId2">
            <a:alphaModFix amt="40000"/>
          </a:blip>
          <a:srcRect t="15709" r="-1" b="-1"/>
          <a:stretch/>
        </p:blipFill>
        <p:spPr>
          <a:xfrm>
            <a:off x="20" y="10"/>
            <a:ext cx="12188932" cy="6857990"/>
          </a:xfrm>
          <a:prstGeom prst="rect">
            <a:avLst/>
          </a:prstGeom>
        </p:spPr>
      </p:pic>
      <p:sp>
        <p:nvSpPr>
          <p:cNvPr id="3" name="Subtitle 2">
            <a:extLst>
              <a:ext uri="{FF2B5EF4-FFF2-40B4-BE49-F238E27FC236}">
                <a16:creationId xmlns:a16="http://schemas.microsoft.com/office/drawing/2014/main" id="{FEBEFC93-373B-12B3-6E89-899CD71F9FFC}"/>
              </a:ext>
            </a:extLst>
          </p:cNvPr>
          <p:cNvSpPr>
            <a:spLocks noGrp="1"/>
          </p:cNvSpPr>
          <p:nvPr>
            <p:ph type="subTitle" idx="1"/>
          </p:nvPr>
        </p:nvSpPr>
        <p:spPr>
          <a:xfrm>
            <a:off x="841248" y="663960"/>
            <a:ext cx="9456049" cy="1027113"/>
          </a:xfrm>
        </p:spPr>
        <p:txBody>
          <a:bodyPr anchor="t">
            <a:normAutofit/>
          </a:bodyPr>
          <a:lstStyle/>
          <a:p>
            <a:pPr algn="l"/>
            <a:r>
              <a:rPr lang="en-US" sz="3000" dirty="0"/>
              <a:t>Analysis : Direct Comparison of Anemometer and NAM</a:t>
            </a:r>
          </a:p>
        </p:txBody>
      </p:sp>
      <p:sp>
        <p:nvSpPr>
          <p:cNvPr id="8" name="Subtitle 2">
            <a:extLst>
              <a:ext uri="{FF2B5EF4-FFF2-40B4-BE49-F238E27FC236}">
                <a16:creationId xmlns:a16="http://schemas.microsoft.com/office/drawing/2014/main" id="{D13C72CA-A6B8-B249-A895-C5CA493A8D90}"/>
              </a:ext>
            </a:extLst>
          </p:cNvPr>
          <p:cNvSpPr txBox="1">
            <a:spLocks/>
          </p:cNvSpPr>
          <p:nvPr/>
        </p:nvSpPr>
        <p:spPr>
          <a:xfrm>
            <a:off x="841248" y="1496585"/>
            <a:ext cx="9456049" cy="4697455"/>
          </a:xfrm>
          <a:prstGeom prst="rect">
            <a:avLst/>
          </a:prstGeom>
        </p:spPr>
        <p:txBody>
          <a:bodyPr vert="horz" lIns="91440" tIns="45720" rIns="91440" bIns="45720" rtlCol="0" anchor="t">
            <a:normAutofit/>
          </a:bodyPr>
          <a:lstStyle>
            <a:lvl1pPr marL="0" indent="0" algn="l" defTabSz="914400" rtl="0" eaLnBrk="1" latinLnBrk="0" hangingPunct="1">
              <a:lnSpc>
                <a:spcPct val="13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ctr" defTabSz="914400" rtl="0" eaLnBrk="1" latinLnBrk="0" hangingPunct="1">
              <a:lnSpc>
                <a:spcPct val="13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3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3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3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endParaRPr lang="en-US" b="0" i="0" dirty="0">
              <a:solidFill>
                <a:srgbClr val="1F2328"/>
              </a:solidFill>
              <a:effectLst/>
              <a:latin typeface="-apple-system"/>
            </a:endParaRPr>
          </a:p>
        </p:txBody>
      </p:sp>
      <p:pic>
        <p:nvPicPr>
          <p:cNvPr id="7" name="Picture 6">
            <a:extLst>
              <a:ext uri="{FF2B5EF4-FFF2-40B4-BE49-F238E27FC236}">
                <a16:creationId xmlns:a16="http://schemas.microsoft.com/office/drawing/2014/main" id="{7F7F91E1-9973-00B4-D701-89AAD11FC1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1248" y="1357179"/>
            <a:ext cx="9456049" cy="2817484"/>
          </a:xfrm>
          <a:prstGeom prst="rect">
            <a:avLst/>
          </a:prstGeom>
        </p:spPr>
      </p:pic>
      <p:sp>
        <p:nvSpPr>
          <p:cNvPr id="5" name="TextBox 4">
            <a:extLst>
              <a:ext uri="{FF2B5EF4-FFF2-40B4-BE49-F238E27FC236}">
                <a16:creationId xmlns:a16="http://schemas.microsoft.com/office/drawing/2014/main" id="{D49E20A0-54E6-277B-CF21-C62CC2FECB93}"/>
              </a:ext>
            </a:extLst>
          </p:cNvPr>
          <p:cNvSpPr txBox="1"/>
          <p:nvPr/>
        </p:nvSpPr>
        <p:spPr>
          <a:xfrm>
            <a:off x="841248" y="4110437"/>
            <a:ext cx="5254752" cy="737959"/>
          </a:xfrm>
          <a:prstGeom prst="rect">
            <a:avLst/>
          </a:prstGeom>
          <a:solidFill>
            <a:schemeClr val="bg1">
              <a:alpha val="50000"/>
            </a:schemeClr>
          </a:solidFill>
        </p:spPr>
        <p:txBody>
          <a:bodyPr wrap="square">
            <a:spAutoFit/>
          </a:bodyPr>
          <a:lstStyle/>
          <a:p>
            <a:pPr marL="0" marR="0">
              <a:lnSpc>
                <a:spcPct val="120000"/>
              </a:lnSpc>
              <a:spcBef>
                <a:spcPts val="0"/>
              </a:spcBef>
              <a:spcAft>
                <a:spcPts val="1000"/>
              </a:spcAft>
            </a:pPr>
            <a:r>
              <a:rPr lang="en-US" sz="1800" b="1" i="1" dirty="0">
                <a:solidFill>
                  <a:srgbClr val="BF4E14"/>
                </a:solidFill>
                <a:effectLst/>
                <a:latin typeface="Aptos" panose="020B0004020202020204" pitchFamily="34" charset="0"/>
                <a:ea typeface="Times New Roman" panose="02020603050405020304" pitchFamily="18" charset="0"/>
                <a:cs typeface="Times New Roman" panose="02020603050405020304" pitchFamily="18" charset="0"/>
              </a:rPr>
              <a:t>Above: Histograms of the 15-minute averaged 3D anemometer data and the NAM forecast data.  </a:t>
            </a:r>
          </a:p>
        </p:txBody>
      </p:sp>
      <p:pic>
        <p:nvPicPr>
          <p:cNvPr id="6" name="Picture 5">
            <a:extLst>
              <a:ext uri="{FF2B5EF4-FFF2-40B4-BE49-F238E27FC236}">
                <a16:creationId xmlns:a16="http://schemas.microsoft.com/office/drawing/2014/main" id="{70B857F2-8ADD-6654-954E-10DF50302E0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95861" y="3970368"/>
            <a:ext cx="3609190" cy="2691653"/>
          </a:xfrm>
          <a:prstGeom prst="rect">
            <a:avLst/>
          </a:prstGeom>
        </p:spPr>
      </p:pic>
      <p:sp>
        <p:nvSpPr>
          <p:cNvPr id="10" name="TextBox 9">
            <a:extLst>
              <a:ext uri="{FF2B5EF4-FFF2-40B4-BE49-F238E27FC236}">
                <a16:creationId xmlns:a16="http://schemas.microsoft.com/office/drawing/2014/main" id="{30E53F91-D620-3ACF-D678-922999DA455F}"/>
              </a:ext>
            </a:extLst>
          </p:cNvPr>
          <p:cNvSpPr txBox="1"/>
          <p:nvPr/>
        </p:nvSpPr>
        <p:spPr>
          <a:xfrm>
            <a:off x="1509790" y="4923043"/>
            <a:ext cx="6786071" cy="1735155"/>
          </a:xfrm>
          <a:prstGeom prst="rect">
            <a:avLst/>
          </a:prstGeom>
          <a:solidFill>
            <a:schemeClr val="bg1">
              <a:alpha val="50112"/>
            </a:schemeClr>
          </a:solidFill>
        </p:spPr>
        <p:txBody>
          <a:bodyPr wrap="square">
            <a:spAutoFit/>
          </a:bodyPr>
          <a:lstStyle/>
          <a:p>
            <a:pPr marL="57150" marR="0">
              <a:lnSpc>
                <a:spcPct val="120000"/>
              </a:lnSpc>
              <a:spcBef>
                <a:spcPts val="0"/>
              </a:spcBef>
              <a:spcAft>
                <a:spcPts val="1000"/>
              </a:spcAft>
            </a:pPr>
            <a:r>
              <a:rPr lang="en-US" sz="1800" b="1" i="1" dirty="0">
                <a:solidFill>
                  <a:srgbClr val="BF4E14"/>
                </a:solidFill>
                <a:effectLst/>
                <a:latin typeface="Aptos" panose="020B0004020202020204" pitchFamily="34" charset="0"/>
                <a:ea typeface="Times New Roman" panose="02020603050405020304" pitchFamily="18" charset="0"/>
                <a:cs typeface="Times New Roman" panose="02020603050405020304" pitchFamily="18" charset="0"/>
              </a:rPr>
              <a:t>Right: Number of rows of data in the joined </a:t>
            </a:r>
            <a:r>
              <a:rPr lang="en-US" sz="1800" b="1" i="1" dirty="0" err="1">
                <a:solidFill>
                  <a:srgbClr val="BF4E14"/>
                </a:solidFill>
                <a:effectLst/>
                <a:latin typeface="Aptos" panose="020B0004020202020204" pitchFamily="34" charset="0"/>
                <a:ea typeface="Times New Roman" panose="02020603050405020304" pitchFamily="18" charset="0"/>
                <a:cs typeface="Times New Roman" panose="02020603050405020304" pitchFamily="18" charset="0"/>
              </a:rPr>
              <a:t>dataframe</a:t>
            </a:r>
            <a:r>
              <a:rPr lang="en-US" sz="1800" b="1" i="1" dirty="0">
                <a:solidFill>
                  <a:srgbClr val="BF4E14"/>
                </a:solidFill>
                <a:effectLst/>
                <a:latin typeface="Aptos" panose="020B0004020202020204" pitchFamily="34" charset="0"/>
                <a:ea typeface="Times New Roman" panose="02020603050405020304" pitchFamily="18" charset="0"/>
                <a:cs typeface="Times New Roman" panose="02020603050405020304" pitchFamily="18" charset="0"/>
              </a:rPr>
              <a:t>. For any given forecast period, there are about four times as many 3D anemometer measurements (ideally there would be exactly four times as many, but there were a couple of time periods when the anemometer was iced up).</a:t>
            </a:r>
          </a:p>
        </p:txBody>
      </p:sp>
    </p:spTree>
    <p:extLst>
      <p:ext uri="{BB962C8B-B14F-4D97-AF65-F5344CB8AC3E}">
        <p14:creationId xmlns:p14="http://schemas.microsoft.com/office/powerpoint/2010/main" val="2353893353"/>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riangular abstract background">
            <a:extLst>
              <a:ext uri="{FF2B5EF4-FFF2-40B4-BE49-F238E27FC236}">
                <a16:creationId xmlns:a16="http://schemas.microsoft.com/office/drawing/2014/main" id="{1AF044F3-45C7-9FFE-4A4F-ECCA4FB99F53}"/>
              </a:ext>
            </a:extLst>
          </p:cNvPr>
          <p:cNvPicPr>
            <a:picLocks noChangeAspect="1"/>
          </p:cNvPicPr>
          <p:nvPr/>
        </p:nvPicPr>
        <p:blipFill>
          <a:blip r:embed="rId2">
            <a:alphaModFix amt="40000"/>
          </a:blip>
          <a:srcRect t="15709" r="-1" b="-1"/>
          <a:stretch/>
        </p:blipFill>
        <p:spPr>
          <a:xfrm>
            <a:off x="20" y="10"/>
            <a:ext cx="12188932" cy="6857990"/>
          </a:xfrm>
          <a:prstGeom prst="rect">
            <a:avLst/>
          </a:prstGeom>
        </p:spPr>
      </p:pic>
      <p:sp>
        <p:nvSpPr>
          <p:cNvPr id="3" name="Subtitle 2">
            <a:extLst>
              <a:ext uri="{FF2B5EF4-FFF2-40B4-BE49-F238E27FC236}">
                <a16:creationId xmlns:a16="http://schemas.microsoft.com/office/drawing/2014/main" id="{FEBEFC93-373B-12B3-6E89-899CD71F9FFC}"/>
              </a:ext>
            </a:extLst>
          </p:cNvPr>
          <p:cNvSpPr>
            <a:spLocks noGrp="1"/>
          </p:cNvSpPr>
          <p:nvPr>
            <p:ph type="subTitle" idx="1"/>
          </p:nvPr>
        </p:nvSpPr>
        <p:spPr>
          <a:xfrm>
            <a:off x="841248" y="663960"/>
            <a:ext cx="9456049" cy="1027113"/>
          </a:xfrm>
        </p:spPr>
        <p:txBody>
          <a:bodyPr anchor="t">
            <a:normAutofit/>
          </a:bodyPr>
          <a:lstStyle/>
          <a:p>
            <a:pPr algn="l"/>
            <a:r>
              <a:rPr lang="en-US" sz="3000" dirty="0"/>
              <a:t>Analysis : Direct Comparison of Anemometer and NAM</a:t>
            </a:r>
          </a:p>
        </p:txBody>
      </p:sp>
      <p:sp>
        <p:nvSpPr>
          <p:cNvPr id="8" name="Subtitle 2">
            <a:extLst>
              <a:ext uri="{FF2B5EF4-FFF2-40B4-BE49-F238E27FC236}">
                <a16:creationId xmlns:a16="http://schemas.microsoft.com/office/drawing/2014/main" id="{D13C72CA-A6B8-B249-A895-C5CA493A8D90}"/>
              </a:ext>
            </a:extLst>
          </p:cNvPr>
          <p:cNvSpPr txBox="1">
            <a:spLocks/>
          </p:cNvSpPr>
          <p:nvPr/>
        </p:nvSpPr>
        <p:spPr>
          <a:xfrm>
            <a:off x="841248" y="1496585"/>
            <a:ext cx="9456049" cy="4697455"/>
          </a:xfrm>
          <a:prstGeom prst="rect">
            <a:avLst/>
          </a:prstGeom>
        </p:spPr>
        <p:txBody>
          <a:bodyPr vert="horz" lIns="91440" tIns="45720" rIns="91440" bIns="45720" rtlCol="0" anchor="t">
            <a:normAutofit/>
          </a:bodyPr>
          <a:lstStyle>
            <a:lvl1pPr marL="0" indent="0" algn="l" defTabSz="914400" rtl="0" eaLnBrk="1" latinLnBrk="0" hangingPunct="1">
              <a:lnSpc>
                <a:spcPct val="13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ctr" defTabSz="914400" rtl="0" eaLnBrk="1" latinLnBrk="0" hangingPunct="1">
              <a:lnSpc>
                <a:spcPct val="13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3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3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3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endParaRPr lang="en-US" b="0" i="0" dirty="0">
              <a:solidFill>
                <a:srgbClr val="1F2328"/>
              </a:solidFill>
              <a:effectLst/>
              <a:latin typeface="-apple-system"/>
            </a:endParaRPr>
          </a:p>
        </p:txBody>
      </p:sp>
      <p:pic>
        <p:nvPicPr>
          <p:cNvPr id="9" name="Picture 8">
            <a:extLst>
              <a:ext uri="{FF2B5EF4-FFF2-40B4-BE49-F238E27FC236}">
                <a16:creationId xmlns:a16="http://schemas.microsoft.com/office/drawing/2014/main" id="{EBAF3FAE-688B-F111-5671-839F525947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59630" y="1228249"/>
            <a:ext cx="6775450" cy="5428615"/>
          </a:xfrm>
          <a:prstGeom prst="rect">
            <a:avLst/>
          </a:prstGeom>
        </p:spPr>
      </p:pic>
      <p:sp>
        <p:nvSpPr>
          <p:cNvPr id="11" name="TextBox 10">
            <a:extLst>
              <a:ext uri="{FF2B5EF4-FFF2-40B4-BE49-F238E27FC236}">
                <a16:creationId xmlns:a16="http://schemas.microsoft.com/office/drawing/2014/main" id="{96FB0C0E-B2FF-020A-4580-5D5A10C1F868}"/>
              </a:ext>
            </a:extLst>
          </p:cNvPr>
          <p:cNvSpPr txBox="1"/>
          <p:nvPr/>
        </p:nvSpPr>
        <p:spPr>
          <a:xfrm>
            <a:off x="841248" y="1595660"/>
            <a:ext cx="3810265" cy="3729547"/>
          </a:xfrm>
          <a:prstGeom prst="rect">
            <a:avLst/>
          </a:prstGeom>
          <a:solidFill>
            <a:schemeClr val="bg1">
              <a:alpha val="50000"/>
            </a:schemeClr>
          </a:solidFill>
        </p:spPr>
        <p:txBody>
          <a:bodyPr wrap="square">
            <a:spAutoFit/>
          </a:bodyPr>
          <a:lstStyle/>
          <a:p>
            <a:pPr marL="0" marR="0">
              <a:lnSpc>
                <a:spcPct val="120000"/>
              </a:lnSpc>
              <a:spcBef>
                <a:spcPts val="0"/>
              </a:spcBef>
              <a:spcAft>
                <a:spcPts val="1000"/>
              </a:spcAft>
            </a:pPr>
            <a:r>
              <a:rPr lang="en-US" sz="1800" b="1" i="1" dirty="0">
                <a:solidFill>
                  <a:srgbClr val="BF4E14"/>
                </a:solidFill>
                <a:effectLst/>
                <a:latin typeface="Aptos" panose="020B0004020202020204" pitchFamily="34" charset="0"/>
                <a:ea typeface="Times New Roman" panose="02020603050405020304" pitchFamily="18" charset="0"/>
                <a:cs typeface="Times New Roman" panose="02020603050405020304" pitchFamily="18" charset="0"/>
              </a:rPr>
              <a:t>NAM forecast data and 3D anemometer data (15-minute averaged) for temperature, wind direction, and wind speed. The difference (NAM-anemometer) is shown in blue. The NAM forecast data is color-coded by forecast period, where green represents a forecast of half a day or less, and red represents a forecast of up to 1-3 days.</a:t>
            </a:r>
          </a:p>
        </p:txBody>
      </p:sp>
    </p:spTree>
    <p:extLst>
      <p:ext uri="{BB962C8B-B14F-4D97-AF65-F5344CB8AC3E}">
        <p14:creationId xmlns:p14="http://schemas.microsoft.com/office/powerpoint/2010/main" val="3825334093"/>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riangular abstract background">
            <a:extLst>
              <a:ext uri="{FF2B5EF4-FFF2-40B4-BE49-F238E27FC236}">
                <a16:creationId xmlns:a16="http://schemas.microsoft.com/office/drawing/2014/main" id="{1AF044F3-45C7-9FFE-4A4F-ECCA4FB99F53}"/>
              </a:ext>
            </a:extLst>
          </p:cNvPr>
          <p:cNvPicPr>
            <a:picLocks noChangeAspect="1"/>
          </p:cNvPicPr>
          <p:nvPr/>
        </p:nvPicPr>
        <p:blipFill>
          <a:blip r:embed="rId2">
            <a:alphaModFix amt="40000"/>
          </a:blip>
          <a:srcRect t="15709" r="-1" b="-1"/>
          <a:stretch/>
        </p:blipFill>
        <p:spPr>
          <a:xfrm>
            <a:off x="20" y="10"/>
            <a:ext cx="12188932" cy="6857990"/>
          </a:xfrm>
          <a:prstGeom prst="rect">
            <a:avLst/>
          </a:prstGeom>
        </p:spPr>
      </p:pic>
      <p:sp>
        <p:nvSpPr>
          <p:cNvPr id="3" name="Subtitle 2">
            <a:extLst>
              <a:ext uri="{FF2B5EF4-FFF2-40B4-BE49-F238E27FC236}">
                <a16:creationId xmlns:a16="http://schemas.microsoft.com/office/drawing/2014/main" id="{FEBEFC93-373B-12B3-6E89-899CD71F9FFC}"/>
              </a:ext>
            </a:extLst>
          </p:cNvPr>
          <p:cNvSpPr>
            <a:spLocks noGrp="1"/>
          </p:cNvSpPr>
          <p:nvPr>
            <p:ph type="subTitle" idx="1"/>
          </p:nvPr>
        </p:nvSpPr>
        <p:spPr>
          <a:xfrm>
            <a:off x="841248" y="663960"/>
            <a:ext cx="9456049" cy="1027113"/>
          </a:xfrm>
        </p:spPr>
        <p:txBody>
          <a:bodyPr anchor="t">
            <a:normAutofit/>
          </a:bodyPr>
          <a:lstStyle/>
          <a:p>
            <a:pPr algn="l"/>
            <a:r>
              <a:rPr lang="en-US" sz="3000" dirty="0"/>
              <a:t>Analysis : Direct Comparison of Anemometer and NAM</a:t>
            </a:r>
          </a:p>
        </p:txBody>
      </p:sp>
      <p:sp>
        <p:nvSpPr>
          <p:cNvPr id="8" name="Subtitle 2">
            <a:extLst>
              <a:ext uri="{FF2B5EF4-FFF2-40B4-BE49-F238E27FC236}">
                <a16:creationId xmlns:a16="http://schemas.microsoft.com/office/drawing/2014/main" id="{D13C72CA-A6B8-B249-A895-C5CA493A8D90}"/>
              </a:ext>
            </a:extLst>
          </p:cNvPr>
          <p:cNvSpPr txBox="1">
            <a:spLocks/>
          </p:cNvSpPr>
          <p:nvPr/>
        </p:nvSpPr>
        <p:spPr>
          <a:xfrm>
            <a:off x="841248" y="1496585"/>
            <a:ext cx="9456049" cy="4697455"/>
          </a:xfrm>
          <a:prstGeom prst="rect">
            <a:avLst/>
          </a:prstGeom>
        </p:spPr>
        <p:txBody>
          <a:bodyPr vert="horz" lIns="91440" tIns="45720" rIns="91440" bIns="45720" rtlCol="0" anchor="t">
            <a:normAutofit/>
          </a:bodyPr>
          <a:lstStyle>
            <a:lvl1pPr marL="0" indent="0" algn="l" defTabSz="914400" rtl="0" eaLnBrk="1" latinLnBrk="0" hangingPunct="1">
              <a:lnSpc>
                <a:spcPct val="13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ctr" defTabSz="914400" rtl="0" eaLnBrk="1" latinLnBrk="0" hangingPunct="1">
              <a:lnSpc>
                <a:spcPct val="13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3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3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3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endParaRPr lang="en-US" b="0" i="0" dirty="0">
              <a:solidFill>
                <a:srgbClr val="1F2328"/>
              </a:solidFill>
              <a:effectLst/>
              <a:latin typeface="-apple-system"/>
            </a:endParaRPr>
          </a:p>
        </p:txBody>
      </p:sp>
      <p:pic>
        <p:nvPicPr>
          <p:cNvPr id="2" name="Picture 1">
            <a:extLst>
              <a:ext uri="{FF2B5EF4-FFF2-40B4-BE49-F238E27FC236}">
                <a16:creationId xmlns:a16="http://schemas.microsoft.com/office/drawing/2014/main" id="{FA30796F-D700-7F17-8FEF-9162E7A57A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3731" y="1727835"/>
            <a:ext cx="10784538" cy="2731050"/>
          </a:xfrm>
          <a:prstGeom prst="rect">
            <a:avLst/>
          </a:prstGeom>
        </p:spPr>
      </p:pic>
      <p:sp>
        <p:nvSpPr>
          <p:cNvPr id="6" name="TextBox 5">
            <a:extLst>
              <a:ext uri="{FF2B5EF4-FFF2-40B4-BE49-F238E27FC236}">
                <a16:creationId xmlns:a16="http://schemas.microsoft.com/office/drawing/2014/main" id="{050862AB-209D-CA30-6870-6A87303C799B}"/>
              </a:ext>
            </a:extLst>
          </p:cNvPr>
          <p:cNvSpPr txBox="1"/>
          <p:nvPr/>
        </p:nvSpPr>
        <p:spPr>
          <a:xfrm>
            <a:off x="703730" y="4690135"/>
            <a:ext cx="10784537" cy="1070358"/>
          </a:xfrm>
          <a:prstGeom prst="rect">
            <a:avLst/>
          </a:prstGeom>
          <a:solidFill>
            <a:schemeClr val="bg1">
              <a:alpha val="50000"/>
            </a:schemeClr>
          </a:solidFill>
        </p:spPr>
        <p:txBody>
          <a:bodyPr wrap="square">
            <a:spAutoFit/>
          </a:bodyPr>
          <a:lstStyle/>
          <a:p>
            <a:pPr marL="0" marR="0">
              <a:lnSpc>
                <a:spcPct val="120000"/>
              </a:lnSpc>
              <a:spcBef>
                <a:spcPts val="0"/>
              </a:spcBef>
              <a:spcAft>
                <a:spcPts val="1000"/>
              </a:spcAft>
            </a:pPr>
            <a:r>
              <a:rPr lang="en-US" sz="1800" b="1" i="1" dirty="0">
                <a:solidFill>
                  <a:srgbClr val="BF4E14"/>
                </a:solidFill>
                <a:effectLst/>
                <a:latin typeface="Aptos" panose="020B0004020202020204" pitchFamily="34" charset="0"/>
                <a:ea typeface="Times New Roman" panose="02020603050405020304" pitchFamily="18" charset="0"/>
                <a:cs typeface="Times New Roman" panose="02020603050405020304" pitchFamily="18" charset="0"/>
              </a:rPr>
              <a:t>Histograms of the difference between the NAM forecast data and 3D anemometer 15-minute averages for the same 15-minute windows. The forecast period is limited to 0-12 hours and the wind speeds &gt; 1m/s (2.24 mph). </a:t>
            </a:r>
          </a:p>
        </p:txBody>
      </p:sp>
    </p:spTree>
    <p:extLst>
      <p:ext uri="{BB962C8B-B14F-4D97-AF65-F5344CB8AC3E}">
        <p14:creationId xmlns:p14="http://schemas.microsoft.com/office/powerpoint/2010/main" val="3000806299"/>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riangular abstract background">
            <a:extLst>
              <a:ext uri="{FF2B5EF4-FFF2-40B4-BE49-F238E27FC236}">
                <a16:creationId xmlns:a16="http://schemas.microsoft.com/office/drawing/2014/main" id="{1AF044F3-45C7-9FFE-4A4F-ECCA4FB99F53}"/>
              </a:ext>
            </a:extLst>
          </p:cNvPr>
          <p:cNvPicPr>
            <a:picLocks noChangeAspect="1"/>
          </p:cNvPicPr>
          <p:nvPr/>
        </p:nvPicPr>
        <p:blipFill>
          <a:blip r:embed="rId2">
            <a:alphaModFix amt="40000"/>
          </a:blip>
          <a:srcRect t="15709" r="-1" b="-1"/>
          <a:stretch/>
        </p:blipFill>
        <p:spPr>
          <a:xfrm>
            <a:off x="20" y="10"/>
            <a:ext cx="12188932" cy="6857990"/>
          </a:xfrm>
          <a:prstGeom prst="rect">
            <a:avLst/>
          </a:prstGeom>
        </p:spPr>
      </p:pic>
      <p:sp>
        <p:nvSpPr>
          <p:cNvPr id="3" name="Subtitle 2">
            <a:extLst>
              <a:ext uri="{FF2B5EF4-FFF2-40B4-BE49-F238E27FC236}">
                <a16:creationId xmlns:a16="http://schemas.microsoft.com/office/drawing/2014/main" id="{FEBEFC93-373B-12B3-6E89-899CD71F9FFC}"/>
              </a:ext>
            </a:extLst>
          </p:cNvPr>
          <p:cNvSpPr>
            <a:spLocks noGrp="1"/>
          </p:cNvSpPr>
          <p:nvPr>
            <p:ph type="subTitle" idx="1"/>
          </p:nvPr>
        </p:nvSpPr>
        <p:spPr>
          <a:xfrm>
            <a:off x="841248" y="663960"/>
            <a:ext cx="9456049" cy="1027113"/>
          </a:xfrm>
        </p:spPr>
        <p:txBody>
          <a:bodyPr anchor="t">
            <a:normAutofit/>
          </a:bodyPr>
          <a:lstStyle/>
          <a:p>
            <a:pPr algn="l"/>
            <a:r>
              <a:rPr lang="en-US" sz="3000" dirty="0"/>
              <a:t>Analysis : Direct Comparison of Anemometer and NAM</a:t>
            </a:r>
          </a:p>
        </p:txBody>
      </p:sp>
      <p:sp>
        <p:nvSpPr>
          <p:cNvPr id="8" name="Subtitle 2">
            <a:extLst>
              <a:ext uri="{FF2B5EF4-FFF2-40B4-BE49-F238E27FC236}">
                <a16:creationId xmlns:a16="http://schemas.microsoft.com/office/drawing/2014/main" id="{D13C72CA-A6B8-B249-A895-C5CA493A8D90}"/>
              </a:ext>
            </a:extLst>
          </p:cNvPr>
          <p:cNvSpPr txBox="1">
            <a:spLocks/>
          </p:cNvSpPr>
          <p:nvPr/>
        </p:nvSpPr>
        <p:spPr>
          <a:xfrm>
            <a:off x="841248" y="1496585"/>
            <a:ext cx="9456049" cy="4697455"/>
          </a:xfrm>
          <a:prstGeom prst="rect">
            <a:avLst/>
          </a:prstGeom>
        </p:spPr>
        <p:txBody>
          <a:bodyPr vert="horz" lIns="91440" tIns="45720" rIns="91440" bIns="45720" rtlCol="0" anchor="t">
            <a:normAutofit/>
          </a:bodyPr>
          <a:lstStyle>
            <a:lvl1pPr marL="0" indent="0" algn="l" defTabSz="914400" rtl="0" eaLnBrk="1" latinLnBrk="0" hangingPunct="1">
              <a:lnSpc>
                <a:spcPct val="13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ctr" defTabSz="914400" rtl="0" eaLnBrk="1" latinLnBrk="0" hangingPunct="1">
              <a:lnSpc>
                <a:spcPct val="13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3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3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3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endParaRPr lang="en-US" b="0" i="0" dirty="0">
              <a:solidFill>
                <a:srgbClr val="1F2328"/>
              </a:solidFill>
              <a:effectLst/>
              <a:latin typeface="-apple-system"/>
            </a:endParaRPr>
          </a:p>
        </p:txBody>
      </p:sp>
      <p:pic>
        <p:nvPicPr>
          <p:cNvPr id="2" name="Picture 1">
            <a:extLst>
              <a:ext uri="{FF2B5EF4-FFF2-40B4-BE49-F238E27FC236}">
                <a16:creationId xmlns:a16="http://schemas.microsoft.com/office/drawing/2014/main" id="{E20393B8-D707-E6A8-25F2-5515BF9ADE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49105" y="1451769"/>
            <a:ext cx="6789420" cy="4981575"/>
          </a:xfrm>
          <a:prstGeom prst="rect">
            <a:avLst/>
          </a:prstGeom>
        </p:spPr>
      </p:pic>
      <p:sp>
        <p:nvSpPr>
          <p:cNvPr id="6" name="TextBox 5">
            <a:extLst>
              <a:ext uri="{FF2B5EF4-FFF2-40B4-BE49-F238E27FC236}">
                <a16:creationId xmlns:a16="http://schemas.microsoft.com/office/drawing/2014/main" id="{9C4FD76D-5487-5632-64AA-BEE8A6B018A6}"/>
              </a:ext>
            </a:extLst>
          </p:cNvPr>
          <p:cNvSpPr txBox="1"/>
          <p:nvPr/>
        </p:nvSpPr>
        <p:spPr>
          <a:xfrm>
            <a:off x="841248" y="1470080"/>
            <a:ext cx="3213917" cy="4061946"/>
          </a:xfrm>
          <a:prstGeom prst="rect">
            <a:avLst/>
          </a:prstGeom>
          <a:solidFill>
            <a:schemeClr val="bg1">
              <a:alpha val="50199"/>
            </a:schemeClr>
          </a:solidFill>
        </p:spPr>
        <p:txBody>
          <a:bodyPr wrap="square">
            <a:spAutoFit/>
          </a:bodyPr>
          <a:lstStyle/>
          <a:p>
            <a:pPr marL="0" marR="0">
              <a:lnSpc>
                <a:spcPct val="120000"/>
              </a:lnSpc>
              <a:spcBef>
                <a:spcPts val="0"/>
              </a:spcBef>
              <a:spcAft>
                <a:spcPts val="1000"/>
              </a:spcAft>
            </a:pPr>
            <a:r>
              <a:rPr lang="en-US" sz="1800" b="1" i="1" dirty="0">
                <a:solidFill>
                  <a:srgbClr val="BF4E14"/>
                </a:solidFill>
                <a:effectLst/>
                <a:latin typeface="Aptos" panose="020B0004020202020204" pitchFamily="34" charset="0"/>
                <a:ea typeface="Times New Roman" panose="02020603050405020304" pitchFamily="18" charset="0"/>
                <a:cs typeface="Times New Roman" panose="02020603050405020304" pitchFamily="18" charset="0"/>
              </a:rPr>
              <a:t>Average temperature difference, wind direction difference, and wind speed difference (NAM-anemometer) per binned temperature, wind direction, wind speed, and kinetic energy of NAM forecast. The forecast period is limited to 0-12 hours to remove inaccuracies from longer-term forecasting.</a:t>
            </a:r>
          </a:p>
        </p:txBody>
      </p:sp>
    </p:spTree>
    <p:extLst>
      <p:ext uri="{BB962C8B-B14F-4D97-AF65-F5344CB8AC3E}">
        <p14:creationId xmlns:p14="http://schemas.microsoft.com/office/powerpoint/2010/main" val="2115213587"/>
      </p:ext>
    </p:extLst>
  </p:cSld>
  <p:clrMapOvr>
    <a:masterClrMapping/>
  </p:clrMapOvr>
  <p:transition spd="slow">
    <p:push dir="u"/>
  </p:transition>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docProps/app.xml><?xml version="1.0" encoding="utf-8"?>
<Properties xmlns="http://schemas.openxmlformats.org/officeDocument/2006/extended-properties" xmlns:vt="http://schemas.openxmlformats.org/officeDocument/2006/docPropsVTypes">
  <Template>Wisp</Template>
  <TotalTime>14363</TotalTime>
  <Words>1862</Words>
  <Application>Microsoft Macintosh PowerPoint</Application>
  <PresentationFormat>Widescreen</PresentationFormat>
  <Paragraphs>255</Paragraphs>
  <Slides>20</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20</vt:i4>
      </vt:variant>
    </vt:vector>
  </HeadingPairs>
  <TitlesOfParts>
    <vt:vector size="27" baseType="lpstr">
      <vt:lpstr>-apple-system</vt:lpstr>
      <vt:lpstr>Aptos</vt:lpstr>
      <vt:lpstr>Arial</vt:lpstr>
      <vt:lpstr>Segoe UI</vt:lpstr>
      <vt:lpstr>Trebuchet MS</vt:lpstr>
      <vt:lpstr>Wingdings 3</vt:lpstr>
      <vt:lpstr>Facet</vt:lpstr>
      <vt:lpstr>Using Multilinear Regression of Publicly-Provided NAM Forecast Data to Develop Site-Specific Wind and Temperature Models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sTEPH aBEGG</dc:creator>
  <cp:lastModifiedBy>sTEPH aBEGG</cp:lastModifiedBy>
  <cp:revision>169</cp:revision>
  <dcterms:created xsi:type="dcterms:W3CDTF">2024-09-26T17:53:02Z</dcterms:created>
  <dcterms:modified xsi:type="dcterms:W3CDTF">2024-11-19T17:31:02Z</dcterms:modified>
</cp:coreProperties>
</file>